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7" r:id="rId2"/>
    <p:sldMasterId id="2147483653" r:id="rId3"/>
    <p:sldMasterId id="2147483666" r:id="rId4"/>
    <p:sldMasterId id="2147483678" r:id="rId5"/>
    <p:sldMasterId id="2147483680" r:id="rId6"/>
  </p:sldMasterIdLst>
  <p:notesMasterIdLst>
    <p:notesMasterId r:id="rId8"/>
  </p:notesMasterIdLst>
  <p:handoutMasterIdLst>
    <p:handoutMasterId r:id="rId9"/>
  </p:handoutMasterIdLst>
  <p:sldIdLst>
    <p:sldId id="263" r:id="rId7"/>
  </p:sldIdLst>
  <p:sldSz cx="51206400" cy="32918400"/>
  <p:notesSz cx="6858000" cy="9144000"/>
  <p:defaultTextStyle>
    <a:defPPr>
      <a:defRPr lang="en-US"/>
    </a:defPPr>
    <a:lvl1pPr algn="l" defTabSz="5014913" rtl="0" fontAlgn="base">
      <a:spcBef>
        <a:spcPct val="0"/>
      </a:spcBef>
      <a:spcAft>
        <a:spcPct val="0"/>
      </a:spcAft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2506663" indent="-2049463" algn="l" defTabSz="5014913" rtl="0" fontAlgn="base">
      <a:spcBef>
        <a:spcPct val="0"/>
      </a:spcBef>
      <a:spcAft>
        <a:spcPct val="0"/>
      </a:spcAft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5014913" indent="-4100513" algn="l" defTabSz="5014913" rtl="0" fontAlgn="base">
      <a:spcBef>
        <a:spcPct val="0"/>
      </a:spcBef>
      <a:spcAft>
        <a:spcPct val="0"/>
      </a:spcAft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7523163" indent="-6151563" algn="l" defTabSz="5014913" rtl="0" fontAlgn="base">
      <a:spcBef>
        <a:spcPct val="0"/>
      </a:spcBef>
      <a:spcAft>
        <a:spcPct val="0"/>
      </a:spcAft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0031413" indent="-8202613" algn="l" defTabSz="5014913" rtl="0" fontAlgn="base">
      <a:spcBef>
        <a:spcPct val="0"/>
      </a:spcBef>
      <a:spcAft>
        <a:spcPct val="0"/>
      </a:spcAft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98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422">
          <p15:clr>
            <a:srgbClr val="A4A3A4"/>
          </p15:clr>
        </p15:guide>
        <p15:guide id="2" orient="horz" pos="288">
          <p15:clr>
            <a:srgbClr val="A4A3A4"/>
          </p15:clr>
        </p15:guide>
        <p15:guide id="3" orient="horz" pos="20160">
          <p15:clr>
            <a:srgbClr val="A4A3A4"/>
          </p15:clr>
        </p15:guide>
        <p15:guide id="4" orient="horz">
          <p15:clr>
            <a:srgbClr val="A4A3A4"/>
          </p15:clr>
        </p15:guide>
        <p15:guide id="5" pos="678">
          <p15:clr>
            <a:srgbClr val="A4A3A4"/>
          </p15:clr>
        </p15:guide>
        <p15:guide id="6" pos="315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9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40" autoAdjust="0"/>
    <p:restoredTop sz="93324" autoAdjust="0"/>
  </p:normalViewPr>
  <p:slideViewPr>
    <p:cSldViewPr snapToGrid="0" snapToObjects="1" showGuides="1">
      <p:cViewPr varScale="1">
        <p:scale>
          <a:sx n="17" d="100"/>
          <a:sy n="17" d="100"/>
        </p:scale>
        <p:origin x="708" y="120"/>
      </p:cViewPr>
      <p:guideLst>
        <p:guide orient="horz" pos="3422"/>
        <p:guide orient="horz" pos="288"/>
        <p:guide orient="horz" pos="20160"/>
        <p:guide orient="horz"/>
        <p:guide pos="678"/>
        <p:guide pos="315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7" d="100"/>
          <a:sy n="67" d="100"/>
        </p:scale>
        <p:origin x="322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olorado\Colorado_report\one%20region\model_results\threshold3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H:\GIS2_Project\12.5\Bloom_GIS2\Results\Bloom\Viriginia2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tx>
            <c:strRef>
              <c:f>threshold3!$B$1</c:f>
              <c:strCache>
                <c:ptCount val="1"/>
                <c:pt idx="0">
                  <c:v>T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xVal>
            <c:numRef>
              <c:f>threshold3!$B$2:$B$12</c:f>
              <c:numCache>
                <c:formatCode>General</c:formatCode>
                <c:ptCount val="11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</c:numCache>
            </c:numRef>
          </c:xVal>
          <c:yVal>
            <c:numRef>
              <c:f>threshold3!$A$2:$A$12</c:f>
              <c:numCache>
                <c:formatCode>General</c:formatCode>
                <c:ptCount val="11"/>
                <c:pt idx="0">
                  <c:v>0.78152942199999997</c:v>
                </c:pt>
                <c:pt idx="1">
                  <c:v>0.79215398400000003</c:v>
                </c:pt>
                <c:pt idx="2">
                  <c:v>0.753379146</c:v>
                </c:pt>
                <c:pt idx="3">
                  <c:v>0.69543115899999997</c:v>
                </c:pt>
                <c:pt idx="4">
                  <c:v>0.66237433199999995</c:v>
                </c:pt>
                <c:pt idx="5">
                  <c:v>0.63264221700000001</c:v>
                </c:pt>
                <c:pt idx="6">
                  <c:v>0.62770329999999996</c:v>
                </c:pt>
                <c:pt idx="7">
                  <c:v>0.620952371</c:v>
                </c:pt>
                <c:pt idx="8">
                  <c:v>0.60884533900000004</c:v>
                </c:pt>
                <c:pt idx="9">
                  <c:v>0.59603232699999997</c:v>
                </c:pt>
                <c:pt idx="10">
                  <c:v>0.59603232699999997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719992"/>
        <c:axId val="222720776"/>
      </c:scatterChart>
      <c:valAx>
        <c:axId val="222719992"/>
        <c:scaling>
          <c:orientation val="minMax"/>
          <c:max val="1200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Threshold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20776"/>
        <c:crosses val="autoZero"/>
        <c:crossBetween val="midCat"/>
      </c:valAx>
      <c:valAx>
        <c:axId val="222720776"/>
        <c:scaling>
          <c:orientation val="minMax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CLC Value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19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21714486543883"/>
          <c:y val="9.7222222222222224E-2"/>
          <c:w val="0.80222566196319478"/>
          <c:h val="0.73577136191309422"/>
        </c:manualLayout>
      </c:layout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2225" cap="rnd">
                <a:solidFill>
                  <a:srgbClr val="92D050"/>
                </a:solidFill>
                <a:prstDash val="solid"/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  <c:trendlineType val="linear"/>
            <c:dispRSqr val="0"/>
            <c:dispEq val="0"/>
          </c:trendline>
          <c:xVal>
            <c:numRef>
              <c:f>density_partitions!$C$2:$C$23</c:f>
              <c:numCache>
                <c:formatCode>0.0000</c:formatCode>
                <c:ptCount val="22"/>
                <c:pt idx="0">
                  <c:v>2.2155722312899999</c:v>
                </c:pt>
                <c:pt idx="1">
                  <c:v>2.2155722312899999</c:v>
                </c:pt>
                <c:pt idx="2">
                  <c:v>2.2155722312899999</c:v>
                </c:pt>
                <c:pt idx="3">
                  <c:v>2.2155722312899999</c:v>
                </c:pt>
                <c:pt idx="4">
                  <c:v>1.4011144846400001</c:v>
                </c:pt>
                <c:pt idx="5">
                  <c:v>2.2155722312899999</c:v>
                </c:pt>
                <c:pt idx="6">
                  <c:v>2.2155722312899999</c:v>
                </c:pt>
                <c:pt idx="7">
                  <c:v>2.2155722312899999</c:v>
                </c:pt>
                <c:pt idx="8">
                  <c:v>0.89385856084199999</c:v>
                </c:pt>
                <c:pt idx="9">
                  <c:v>2.2155722312899999</c:v>
                </c:pt>
                <c:pt idx="10">
                  <c:v>0.89385856084199999</c:v>
                </c:pt>
                <c:pt idx="11">
                  <c:v>2.2155722312899999</c:v>
                </c:pt>
                <c:pt idx="12">
                  <c:v>2.2155722312899999</c:v>
                </c:pt>
                <c:pt idx="13">
                  <c:v>2.2155722312899999</c:v>
                </c:pt>
                <c:pt idx="14">
                  <c:v>1.4011144846400001</c:v>
                </c:pt>
                <c:pt idx="15">
                  <c:v>0.89385856084199999</c:v>
                </c:pt>
                <c:pt idx="16">
                  <c:v>2.2155722312899999</c:v>
                </c:pt>
                <c:pt idx="17">
                  <c:v>2.2155722312899999</c:v>
                </c:pt>
                <c:pt idx="18">
                  <c:v>0.89385856084199999</c:v>
                </c:pt>
                <c:pt idx="19">
                  <c:v>0.89385856084199999</c:v>
                </c:pt>
                <c:pt idx="20">
                  <c:v>0.89385856084199999</c:v>
                </c:pt>
                <c:pt idx="21">
                  <c:v>0.89385856084199999</c:v>
                </c:pt>
              </c:numCache>
            </c:numRef>
          </c:xVal>
          <c:yVal>
            <c:numRef>
              <c:f>density_partitions!$D$2:$D$23</c:f>
              <c:numCache>
                <c:formatCode>0</c:formatCode>
                <c:ptCount val="22"/>
                <c:pt idx="0">
                  <c:v>280</c:v>
                </c:pt>
                <c:pt idx="1">
                  <c:v>190</c:v>
                </c:pt>
                <c:pt idx="2">
                  <c:v>150</c:v>
                </c:pt>
                <c:pt idx="3">
                  <c:v>160</c:v>
                </c:pt>
                <c:pt idx="4">
                  <c:v>300</c:v>
                </c:pt>
                <c:pt idx="5">
                  <c:v>200</c:v>
                </c:pt>
                <c:pt idx="6">
                  <c:v>180</c:v>
                </c:pt>
                <c:pt idx="7">
                  <c:v>160</c:v>
                </c:pt>
                <c:pt idx="8">
                  <c:v>330</c:v>
                </c:pt>
                <c:pt idx="9">
                  <c:v>300</c:v>
                </c:pt>
                <c:pt idx="10">
                  <c:v>480</c:v>
                </c:pt>
                <c:pt idx="11">
                  <c:v>140</c:v>
                </c:pt>
                <c:pt idx="12">
                  <c:v>240</c:v>
                </c:pt>
                <c:pt idx="13">
                  <c:v>200</c:v>
                </c:pt>
                <c:pt idx="14">
                  <c:v>250</c:v>
                </c:pt>
                <c:pt idx="15">
                  <c:v>450</c:v>
                </c:pt>
                <c:pt idx="16">
                  <c:v>240</c:v>
                </c:pt>
                <c:pt idx="17">
                  <c:v>160</c:v>
                </c:pt>
                <c:pt idx="18">
                  <c:v>400</c:v>
                </c:pt>
                <c:pt idx="19">
                  <c:v>410</c:v>
                </c:pt>
                <c:pt idx="20">
                  <c:v>320</c:v>
                </c:pt>
                <c:pt idx="21">
                  <c:v>670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721560"/>
        <c:axId val="222721952"/>
      </c:scatterChart>
      <c:valAx>
        <c:axId val="222721560"/>
        <c:scaling>
          <c:orientation val="minMax"/>
          <c:min val="0.8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Density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21952"/>
        <c:crosses val="autoZero"/>
        <c:crossBetween val="midCat"/>
      </c:valAx>
      <c:valAx>
        <c:axId val="222721952"/>
        <c:scaling>
          <c:orientation val="minMax"/>
          <c:max val="700"/>
          <c:min val="100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Thresold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21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2225" cap="rnd">
                <a:solidFill>
                  <a:srgbClr val="92D050"/>
                </a:solidFill>
              </a:ln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c:spPr>
            <c:trendlineType val="linear"/>
            <c:dispRSqr val="0"/>
            <c:dispEq val="0"/>
          </c:trendline>
          <c:xVal>
            <c:numRef>
              <c:f>density_partitions!$C$2:$C$23</c:f>
              <c:numCache>
                <c:formatCode>0.0000</c:formatCode>
                <c:ptCount val="22"/>
                <c:pt idx="0">
                  <c:v>2.2155722312899999</c:v>
                </c:pt>
                <c:pt idx="1">
                  <c:v>2.2155722312899999</c:v>
                </c:pt>
                <c:pt idx="2">
                  <c:v>2.2155722312899999</c:v>
                </c:pt>
                <c:pt idx="3">
                  <c:v>2.2155722312899999</c:v>
                </c:pt>
                <c:pt idx="4">
                  <c:v>1.4011144846400001</c:v>
                </c:pt>
                <c:pt idx="5">
                  <c:v>2.2155722312899999</c:v>
                </c:pt>
                <c:pt idx="6">
                  <c:v>2.2155722312899999</c:v>
                </c:pt>
                <c:pt idx="7">
                  <c:v>2.2155722312899999</c:v>
                </c:pt>
                <c:pt idx="8">
                  <c:v>0.89385856084199999</c:v>
                </c:pt>
                <c:pt idx="9">
                  <c:v>2.2155722312899999</c:v>
                </c:pt>
                <c:pt idx="10">
                  <c:v>0.89385856084199999</c:v>
                </c:pt>
                <c:pt idx="11">
                  <c:v>2.2155722312899999</c:v>
                </c:pt>
                <c:pt idx="12">
                  <c:v>2.2155722312899999</c:v>
                </c:pt>
                <c:pt idx="13">
                  <c:v>2.2155722312899999</c:v>
                </c:pt>
                <c:pt idx="14">
                  <c:v>1.4011144846400001</c:v>
                </c:pt>
                <c:pt idx="15">
                  <c:v>0.89385856084199999</c:v>
                </c:pt>
                <c:pt idx="16">
                  <c:v>2.2155722312899999</c:v>
                </c:pt>
                <c:pt idx="17">
                  <c:v>2.2155722312899999</c:v>
                </c:pt>
                <c:pt idx="18">
                  <c:v>0.89385856084199999</c:v>
                </c:pt>
                <c:pt idx="19">
                  <c:v>0.89385856084199999</c:v>
                </c:pt>
                <c:pt idx="20">
                  <c:v>0.89385856084199999</c:v>
                </c:pt>
                <c:pt idx="21">
                  <c:v>0.89385856084199999</c:v>
                </c:pt>
              </c:numCache>
            </c:numRef>
          </c:xVal>
          <c:yVal>
            <c:numRef>
              <c:f>density_partitions!$E$2:$E$23</c:f>
              <c:numCache>
                <c:formatCode>0.0000</c:formatCode>
                <c:ptCount val="22"/>
                <c:pt idx="0">
                  <c:v>0.82806400000000002</c:v>
                </c:pt>
                <c:pt idx="1">
                  <c:v>0.81713199999999997</c:v>
                </c:pt>
                <c:pt idx="2">
                  <c:v>0.79197099999999998</c:v>
                </c:pt>
                <c:pt idx="3">
                  <c:v>0.79083800000000004</c:v>
                </c:pt>
                <c:pt idx="4">
                  <c:v>0.78899300000000006</c:v>
                </c:pt>
                <c:pt idx="5">
                  <c:v>0.77471000000000001</c:v>
                </c:pt>
                <c:pt idx="6">
                  <c:v>0.76308900000000002</c:v>
                </c:pt>
                <c:pt idx="7">
                  <c:v>0.75649</c:v>
                </c:pt>
                <c:pt idx="8">
                  <c:v>0.75253599999999998</c:v>
                </c:pt>
                <c:pt idx="9">
                  <c:v>0.751355</c:v>
                </c:pt>
                <c:pt idx="10">
                  <c:v>0.75044900000000003</c:v>
                </c:pt>
                <c:pt idx="11">
                  <c:v>0.75020100000000001</c:v>
                </c:pt>
                <c:pt idx="12">
                  <c:v>0.71982699999999999</c:v>
                </c:pt>
                <c:pt idx="13">
                  <c:v>0.71414</c:v>
                </c:pt>
                <c:pt idx="14">
                  <c:v>0.69982900000000003</c:v>
                </c:pt>
                <c:pt idx="15">
                  <c:v>0.69517200000000001</c:v>
                </c:pt>
                <c:pt idx="16">
                  <c:v>0.69432799999999995</c:v>
                </c:pt>
                <c:pt idx="17">
                  <c:v>0.66487300000000005</c:v>
                </c:pt>
                <c:pt idx="18">
                  <c:v>0.66152299999999997</c:v>
                </c:pt>
                <c:pt idx="19">
                  <c:v>0.62165899999999996</c:v>
                </c:pt>
                <c:pt idx="20">
                  <c:v>0.53158700000000003</c:v>
                </c:pt>
                <c:pt idx="21">
                  <c:v>0.36171599999999998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722736"/>
        <c:axId val="222723128"/>
      </c:scatterChart>
      <c:valAx>
        <c:axId val="222722736"/>
        <c:scaling>
          <c:orientation val="minMax"/>
          <c:max val="2.2999999999999998"/>
          <c:min val="0.70000000000000007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Density</a:t>
                </a:r>
              </a:p>
            </c:rich>
          </c:tx>
          <c:layout>
            <c:manualLayout>
              <c:xMode val="edge"/>
              <c:yMode val="edge"/>
              <c:x val="0.51250590551181108"/>
              <c:y val="0.887939632545931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23128"/>
        <c:crosses val="autoZero"/>
        <c:crossBetween val="midCat"/>
      </c:valAx>
      <c:valAx>
        <c:axId val="222723128"/>
        <c:scaling>
          <c:orientation val="minMax"/>
          <c:min val="0.5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65000"/>
                  <a:lumOff val="35000"/>
                  <a:alpha val="7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CLC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2722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1197" kern="1200"/>
    <cs:bodyPr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DAE5ED-CA5D-46F0-9D2B-64C139BC92A1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227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501588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501588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64766A8-2453-4D11-B0DC-C50DB852D1DA}" type="datetimeFigureOut">
              <a:rPr lang="en-US"/>
              <a:pPr>
                <a:defRPr/>
              </a:pPr>
              <a:t>3/31/2015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62000" y="685800"/>
            <a:ext cx="5334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501588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defTabSz="5015886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C864C5C9-8908-41AA-A679-DA3363EBEE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861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5014913" rtl="0" eaLnBrk="0" fontAlgn="base" hangingPunct="0">
      <a:spcBef>
        <a:spcPct val="30000"/>
      </a:spcBef>
      <a:spcAft>
        <a:spcPct val="0"/>
      </a:spcAft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2506663" algn="l" defTabSz="5014913" rtl="0" eaLnBrk="0" fontAlgn="base" hangingPunct="0">
      <a:spcBef>
        <a:spcPct val="30000"/>
      </a:spcBef>
      <a:spcAft>
        <a:spcPct val="0"/>
      </a:spcAft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5014913" algn="l" defTabSz="5014913" rtl="0" eaLnBrk="0" fontAlgn="base" hangingPunct="0">
      <a:spcBef>
        <a:spcPct val="30000"/>
      </a:spcBef>
      <a:spcAft>
        <a:spcPct val="0"/>
      </a:spcAft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7523163" algn="l" defTabSz="5014913" rtl="0" eaLnBrk="0" fontAlgn="base" hangingPunct="0">
      <a:spcBef>
        <a:spcPct val="30000"/>
      </a:spcBef>
      <a:spcAft>
        <a:spcPct val="0"/>
      </a:spcAft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10031413" algn="l" defTabSz="5014913" rtl="0" eaLnBrk="0" fontAlgn="base" hangingPunct="0">
      <a:spcBef>
        <a:spcPct val="30000"/>
      </a:spcBef>
      <a:spcAft>
        <a:spcPct val="0"/>
      </a:spcAft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12539716" algn="l" defTabSz="501588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5047660" algn="l" defTabSz="501588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7555602" algn="l" defTabSz="501588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20063546" algn="l" defTabSz="501588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4884" y="6420045"/>
            <a:ext cx="11732948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76062" y="5507184"/>
            <a:ext cx="11723688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6062" y="14461896"/>
            <a:ext cx="1172554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3518359" y="6412107"/>
            <a:ext cx="11723686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3518358" y="5507184"/>
            <a:ext cx="11723688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25968063" y="6420045"/>
            <a:ext cx="11723686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25958800" y="5507184"/>
            <a:ext cx="11734800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8414201" y="5507184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8414201" y="6420045"/>
            <a:ext cx="1172152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8414201" y="14522120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8411265" y="15427043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8414201" y="25928784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8411265" y="26833707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/>
          </p:nvPr>
        </p:nvSpPr>
        <p:spPr>
          <a:xfrm>
            <a:off x="1096448" y="15367193"/>
            <a:ext cx="11732948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6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6733309" y="3318347"/>
            <a:ext cx="3773978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6733309" y="2038187"/>
            <a:ext cx="37739782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8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6733309" y="400213"/>
            <a:ext cx="37739782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4740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63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425" y="2193925"/>
            <a:ext cx="16514763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69388" y="4740275"/>
            <a:ext cx="25923875" cy="2339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425" y="9875838"/>
            <a:ext cx="16514763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24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425" y="2193925"/>
            <a:ext cx="16514763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1769388" y="4740275"/>
            <a:ext cx="25923875" cy="23393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27425" y="9875838"/>
            <a:ext cx="16514763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790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26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644263" y="1752600"/>
            <a:ext cx="11041062" cy="278971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21075" y="1752600"/>
            <a:ext cx="32970788" cy="278971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44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4884" y="6332959"/>
            <a:ext cx="11732948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76062" y="5430015"/>
            <a:ext cx="11723688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053032" y="15332732"/>
            <a:ext cx="1173480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6062" y="14420332"/>
            <a:ext cx="1172554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3559921" y="6325021"/>
            <a:ext cx="2417339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3518358" y="5430015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3518358" y="22141965"/>
            <a:ext cx="24173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13518356" y="21282564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8454424" y="5430015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8454424" y="6332959"/>
            <a:ext cx="1172152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8454424" y="14480556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8451488" y="15339957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8454424" y="25887220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8451488" y="26790164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6733309" y="3318347"/>
            <a:ext cx="3773978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59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6733309" y="2038187"/>
            <a:ext cx="37739782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0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6733309" y="400213"/>
            <a:ext cx="37739782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055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bg>
      <p:bgPr>
        <a:pattFill prst="lgConfetti">
          <a:fgClr>
            <a:srgbClr val="00B0F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4884" y="6332959"/>
            <a:ext cx="11732948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76062" y="5430015"/>
            <a:ext cx="11723688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053032" y="15332732"/>
            <a:ext cx="1173480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6062" y="14420332"/>
            <a:ext cx="1172554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3559921" y="6325021"/>
            <a:ext cx="2417339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3518358" y="5430015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3518358" y="22141965"/>
            <a:ext cx="24173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13518356" y="21282564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8454424" y="5430015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8454424" y="6332959"/>
            <a:ext cx="1172152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8454424" y="14480556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8451488" y="15339957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8454424" y="25887220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8451488" y="26790164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6733309" y="3318347"/>
            <a:ext cx="3773978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59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6733309" y="2038187"/>
            <a:ext cx="37739782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0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6733309" y="400213"/>
            <a:ext cx="37739782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871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4885" y="6420045"/>
            <a:ext cx="1585649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76061" y="5515122"/>
            <a:ext cx="15835314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076061" y="18319649"/>
            <a:ext cx="1585834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99092" y="17492356"/>
            <a:ext cx="1583531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7679990" y="21674253"/>
            <a:ext cx="15833456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7679990" y="20822790"/>
            <a:ext cx="15833456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7689252" y="6420045"/>
            <a:ext cx="15833456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17679989" y="5515122"/>
            <a:ext cx="1584272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4295031" y="5515122"/>
            <a:ext cx="1583870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4295031" y="6420045"/>
            <a:ext cx="1583870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4295031" y="17460248"/>
            <a:ext cx="1583870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4292096" y="18406735"/>
            <a:ext cx="1584457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4295031" y="25928784"/>
            <a:ext cx="1583870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4292096" y="26833707"/>
            <a:ext cx="1584457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0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6733309" y="3318347"/>
            <a:ext cx="3773978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61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6733309" y="2038187"/>
            <a:ext cx="37739782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63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6733309" y="400213"/>
            <a:ext cx="37739782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252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54884" y="6332959"/>
            <a:ext cx="11732948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1076062" y="5430015"/>
            <a:ext cx="11723688" cy="857368"/>
          </a:xfrm>
          <a:prstGeom prst="rect">
            <a:avLst/>
          </a:prstGeom>
          <a:noFill/>
        </p:spPr>
        <p:txBody>
          <a:bodyPr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1053032" y="15332732"/>
            <a:ext cx="1173480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6062" y="14420332"/>
            <a:ext cx="1172554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3559921" y="6325021"/>
            <a:ext cx="2417339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13518358" y="5430015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tabLst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13518358" y="22141965"/>
            <a:ext cx="24173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/>
          </p:nvPr>
        </p:nvSpPr>
        <p:spPr>
          <a:xfrm>
            <a:off x="13518356" y="21282564"/>
            <a:ext cx="24173392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38454424" y="5430015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/>
          </p:nvPr>
        </p:nvSpPr>
        <p:spPr>
          <a:xfrm>
            <a:off x="38454424" y="6332959"/>
            <a:ext cx="11721520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38454424" y="14480556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38451488" y="15339957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38454424" y="25887220"/>
            <a:ext cx="11721520" cy="857368"/>
          </a:xfrm>
          <a:prstGeom prst="rect">
            <a:avLst/>
          </a:prstGeom>
          <a:noFill/>
        </p:spPr>
        <p:txBody>
          <a:bodyPr wrap="square" lIns="104498" tIns="104498" rIns="104498" bIns="104498" anchor="ctr" anchorCtr="0">
            <a:spAutoFit/>
          </a:bodyPr>
          <a:lstStyle>
            <a:lvl1pPr marL="0" indent="0" algn="ctr">
              <a:buNone/>
              <a:defRPr sz="4200" b="1" u="sng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/>
          </p:nvPr>
        </p:nvSpPr>
        <p:spPr>
          <a:xfrm>
            <a:off x="38451488" y="26790164"/>
            <a:ext cx="11727392" cy="958478"/>
          </a:xfrm>
          <a:prstGeom prst="rect">
            <a:avLst/>
          </a:prstGeom>
        </p:spPr>
        <p:txBody>
          <a:bodyPr wrap="square" lIns="261244" tIns="261244" rIns="261244" bIns="261244">
            <a:spAutoFit/>
          </a:bodyPr>
          <a:lstStyle>
            <a:lvl1pPr marL="0" indent="0">
              <a:buNone/>
              <a:defRPr sz="2800">
                <a:latin typeface="Trebuchet MS" pitchFamily="34" charset="0"/>
              </a:defRPr>
            </a:lvl1pPr>
            <a:lvl2pPr marL="1698086" indent="-653110">
              <a:defRPr sz="2800">
                <a:latin typeface="Trebuchet MS" pitchFamily="34" charset="0"/>
              </a:defRPr>
            </a:lvl2pPr>
            <a:lvl3pPr marL="2351196" indent="-653110">
              <a:defRPr sz="2800">
                <a:latin typeface="Trebuchet MS" pitchFamily="34" charset="0"/>
              </a:defRPr>
            </a:lvl3pPr>
            <a:lvl4pPr marL="3069618" indent="-718422">
              <a:defRPr sz="2800">
                <a:latin typeface="Trebuchet MS" pitchFamily="34" charset="0"/>
              </a:defRPr>
            </a:lvl4pPr>
            <a:lvl5pPr marL="3592106" indent="-522488">
              <a:defRPr sz="2800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8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6733309" y="3318347"/>
            <a:ext cx="37739782" cy="128016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60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59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6733309" y="2038187"/>
            <a:ext cx="37739782" cy="1280160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8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70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6733309" y="400213"/>
            <a:ext cx="37739782" cy="1637973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1500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7200"/>
            </a:lvl2pPr>
            <a:lvl3pPr>
              <a:buFontTx/>
              <a:buNone/>
              <a:defRPr sz="7200"/>
            </a:lvl3pPr>
            <a:lvl4pPr>
              <a:buFontTx/>
              <a:buNone/>
              <a:defRPr sz="7200"/>
            </a:lvl4pPr>
            <a:lvl5pPr>
              <a:buFontTx/>
              <a:buNone/>
              <a:defRPr sz="72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8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00800" y="5387975"/>
            <a:ext cx="38404800" cy="114601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00800" y="17289463"/>
            <a:ext cx="38404800" cy="79486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532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7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4088" y="8207375"/>
            <a:ext cx="44165837" cy="136921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4088" y="22029738"/>
            <a:ext cx="44165837" cy="72009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21075" y="8763000"/>
            <a:ext cx="22005925" cy="20886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79400" y="8763000"/>
            <a:ext cx="22005925" cy="208867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34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7425" y="1752600"/>
            <a:ext cx="44165838" cy="6362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7425" y="8069263"/>
            <a:ext cx="21663025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27425" y="12023725"/>
            <a:ext cx="21663025" cy="17686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923875" y="8069263"/>
            <a:ext cx="21769388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923875" y="12023725"/>
            <a:ext cx="21769388" cy="17686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71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5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50000">
              <a:schemeClr val="accent5">
                <a:lumMod val="60000"/>
                <a:lumOff val="4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512064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51206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1029" name="Text Box 14"/>
          <p:cNvSpPr txBox="1">
            <a:spLocks noChangeArrowheads="1"/>
          </p:cNvSpPr>
          <p:nvPr/>
        </p:nvSpPr>
        <p:spPr bwMode="auto">
          <a:xfrm>
            <a:off x="2078038" y="32315150"/>
            <a:ext cx="2933700" cy="38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0" tIns="52140" rIns="104300" bIns="52140">
            <a:spAutoFit/>
          </a:bodyPr>
          <a:lstStyle>
            <a:lvl1pPr>
              <a:defRPr sz="9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9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dirty="0" smtClean="0">
                <a:solidFill>
                  <a:srgbClr val="BFBFBF"/>
                </a:solidFill>
                <a:latin typeface="Arial" charset="0"/>
              </a:rPr>
              <a:t>RESEARCH POSTER PRESENTATION DESIGN © 2012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200" b="1" dirty="0" smtClean="0">
                <a:solidFill>
                  <a:srgbClr val="BFBFBF"/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22" name="Rounded Rectangle 21"/>
          <p:cNvSpPr/>
          <p:nvPr userDrawn="1"/>
        </p:nvSpPr>
        <p:spPr>
          <a:xfrm>
            <a:off x="1089025" y="5424488"/>
            <a:ext cx="117221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13527088" y="5424488"/>
            <a:ext cx="117221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Rounded Rectangle 25"/>
          <p:cNvSpPr/>
          <p:nvPr userDrawn="1"/>
        </p:nvSpPr>
        <p:spPr>
          <a:xfrm>
            <a:off x="25966738" y="5424488"/>
            <a:ext cx="117221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Rounded Rectangle 29"/>
          <p:cNvSpPr/>
          <p:nvPr userDrawn="1"/>
        </p:nvSpPr>
        <p:spPr>
          <a:xfrm>
            <a:off x="38404800" y="5424488"/>
            <a:ext cx="11722100" cy="26736675"/>
          </a:xfrm>
          <a:prstGeom prst="roundRect">
            <a:avLst>
              <a:gd name="adj" fmla="val 9229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id="1" dur="indefinite" restart="never" nodeType="tmRoot"/>
      </p:par>
    </p:tnLst>
  </p:timing>
  <p:txStyles>
    <p:titleStyle>
      <a:lvl1pPr algn="ctr" defTabSz="5014913" rtl="0" eaLnBrk="0" fontAlgn="base" hangingPunct="0">
        <a:spcBef>
          <a:spcPct val="0"/>
        </a:spcBef>
        <a:spcAft>
          <a:spcPct val="0"/>
        </a:spcAft>
        <a:defRPr sz="100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  <a:lvl2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2pPr>
      <a:lvl3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3pPr>
      <a:lvl4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4pPr>
      <a:lvl5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5pPr>
      <a:lvl6pPr marL="4572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6pPr>
      <a:lvl7pPr marL="9144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7pPr>
      <a:lvl8pPr marL="13716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8pPr>
      <a:lvl9pPr marL="18288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9pPr>
    </p:titleStyle>
    <p:bodyStyle>
      <a:lvl1pPr marL="1879600" indent="-1879600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0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728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55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3688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630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9574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7516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944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88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83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77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71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66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560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354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50000"/>
              </a:schemeClr>
            </a:gs>
            <a:gs pos="50000">
              <a:schemeClr val="accent5">
                <a:lumMod val="60000"/>
                <a:lumOff val="40000"/>
              </a:schemeClr>
            </a:gs>
            <a:gs pos="100000">
              <a:schemeClr val="accent5">
                <a:lumMod val="20000"/>
                <a:lumOff val="8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51206400" cy="48006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51206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052" name="Text Box 14"/>
          <p:cNvSpPr txBox="1">
            <a:spLocks noChangeArrowheads="1"/>
          </p:cNvSpPr>
          <p:nvPr/>
        </p:nvSpPr>
        <p:spPr bwMode="auto">
          <a:xfrm>
            <a:off x="1952625" y="32358013"/>
            <a:ext cx="2933700" cy="38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4300" tIns="52140" rIns="104300" bIns="52140">
            <a:spAutoFit/>
          </a:bodyPr>
          <a:lstStyle>
            <a:lvl1pPr>
              <a:defRPr sz="9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9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 sz="98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5014913" fontAlgn="base">
              <a:spcBef>
                <a:spcPct val="0"/>
              </a:spcBef>
              <a:spcAft>
                <a:spcPct val="0"/>
              </a:spcAft>
              <a:defRPr sz="98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600" b="1" dirty="0" smtClean="0">
                <a:solidFill>
                  <a:srgbClr val="BFBFBF"/>
                </a:solidFill>
                <a:latin typeface="Arial" charset="0"/>
              </a:rPr>
              <a:t>RESEARCH POSTER PRESENTATION DESIGN © 2012</a:t>
            </a:r>
          </a:p>
          <a:p>
            <a:pPr eaLnBrk="0" hangingPunct="0">
              <a:lnSpc>
                <a:spcPct val="65000"/>
              </a:lnSpc>
              <a:spcBef>
                <a:spcPct val="50000"/>
              </a:spcBef>
              <a:defRPr/>
            </a:pPr>
            <a:r>
              <a:rPr lang="en-US" sz="1200" b="1" dirty="0" smtClean="0">
                <a:solidFill>
                  <a:srgbClr val="BFBFBF"/>
                </a:solidFill>
                <a:latin typeface="Arial" charset="0"/>
              </a:rPr>
              <a:t>www.PosterPresentations.com</a:t>
            </a:r>
          </a:p>
        </p:txBody>
      </p:sp>
      <p:sp>
        <p:nvSpPr>
          <p:cNvPr id="21" name="Rounded Rectangle 20"/>
          <p:cNvSpPr/>
          <p:nvPr userDrawn="1"/>
        </p:nvSpPr>
        <p:spPr>
          <a:xfrm>
            <a:off x="1089025" y="5465763"/>
            <a:ext cx="15827375" cy="26736675"/>
          </a:xfrm>
          <a:prstGeom prst="roundRect">
            <a:avLst>
              <a:gd name="adj" fmla="val 6866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Rounded Rectangle 21"/>
          <p:cNvSpPr/>
          <p:nvPr userDrawn="1"/>
        </p:nvSpPr>
        <p:spPr>
          <a:xfrm>
            <a:off x="17697450" y="5465763"/>
            <a:ext cx="15827375" cy="26736675"/>
          </a:xfrm>
          <a:prstGeom prst="roundRect">
            <a:avLst>
              <a:gd name="adj" fmla="val 6866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Rounded Rectangle 22"/>
          <p:cNvSpPr/>
          <p:nvPr userDrawn="1"/>
        </p:nvSpPr>
        <p:spPr>
          <a:xfrm>
            <a:off x="34305875" y="5465763"/>
            <a:ext cx="15828963" cy="26736675"/>
          </a:xfrm>
          <a:prstGeom prst="roundRect">
            <a:avLst>
              <a:gd name="adj" fmla="val 6866"/>
            </a:avLst>
          </a:prstGeom>
          <a:gradFill>
            <a:gsLst>
              <a:gs pos="0">
                <a:srgbClr val="CDD2DE"/>
              </a:gs>
              <a:gs pos="0">
                <a:schemeClr val="tx2">
                  <a:lumMod val="40000"/>
                  <a:lumOff val="60000"/>
                </a:schemeClr>
              </a:gs>
              <a:gs pos="100000">
                <a:srgbClr val="F3F5FA"/>
              </a:gs>
            </a:gsLst>
            <a:lin ang="16200000" scaled="1"/>
          </a:gradFill>
          <a:ln>
            <a:solidFill>
              <a:schemeClr val="accent5">
                <a:lumMod val="50000"/>
                <a:alpha val="5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id="1" dur="indefinite" restart="never" nodeType="tmRoot"/>
      </p:par>
    </p:tnLst>
  </p:timing>
  <p:txStyles>
    <p:titleStyle>
      <a:lvl1pPr algn="ctr" defTabSz="5014913" rtl="0" eaLnBrk="0" fontAlgn="base" hangingPunct="0">
        <a:spcBef>
          <a:spcPct val="0"/>
        </a:spcBef>
        <a:spcAft>
          <a:spcPct val="0"/>
        </a:spcAft>
        <a:defRPr sz="100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  <a:lvl2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2pPr>
      <a:lvl3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3pPr>
      <a:lvl4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4pPr>
      <a:lvl5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5pPr>
      <a:lvl6pPr marL="4572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6pPr>
      <a:lvl7pPr marL="9144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7pPr>
      <a:lvl8pPr marL="13716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8pPr>
      <a:lvl9pPr marL="18288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9pPr>
    </p:titleStyle>
    <p:bodyStyle>
      <a:lvl1pPr marL="1879600" indent="-1879600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0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728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55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3688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630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9574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7516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944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88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83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77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71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66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560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354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51206400" cy="48006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51206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108902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pPr lvl="0"/>
            <a:endParaRPr lang="en-US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3508038" y="5383213"/>
            <a:ext cx="24179212" cy="26736675"/>
          </a:xfrm>
          <a:prstGeom prst="roundRect">
            <a:avLst>
              <a:gd name="adj" fmla="val 325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pPr lvl="0"/>
            <a:endParaRPr lang="en-US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3839527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pPr lvl="0"/>
            <a:endParaRPr lang="en-US">
              <a:solidFill>
                <a:srgbClr val="FFFFFF"/>
              </a:solidFill>
              <a:latin typeface="Calibri" pitchFamily="34" charset="0"/>
              <a:cs typeface="Arial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iming>
    <p:tnLst>
      <p:par>
        <p:cTn id="1" dur="indefinite" restart="never" nodeType="tmRoot"/>
      </p:par>
    </p:tnLst>
  </p:timing>
  <p:txStyles>
    <p:titleStyle>
      <a:lvl1pPr algn="ctr" defTabSz="5014913" rtl="0" eaLnBrk="0" fontAlgn="base" hangingPunct="0">
        <a:spcBef>
          <a:spcPct val="0"/>
        </a:spcBef>
        <a:spcAft>
          <a:spcPct val="0"/>
        </a:spcAft>
        <a:defRPr sz="100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  <a:lvl2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2pPr>
      <a:lvl3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3pPr>
      <a:lvl4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4pPr>
      <a:lvl5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5pPr>
      <a:lvl6pPr marL="4572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6pPr>
      <a:lvl7pPr marL="9144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7pPr>
      <a:lvl8pPr marL="13716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8pPr>
      <a:lvl9pPr marL="18288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9pPr>
    </p:titleStyle>
    <p:bodyStyle>
      <a:lvl1pPr marL="1879600" indent="-1879600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0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728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55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3688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630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9574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7516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944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88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83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77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71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66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560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354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21075" y="1752600"/>
            <a:ext cx="44164250" cy="636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21075" y="8763000"/>
            <a:ext cx="44164250" cy="20886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521075" y="30510163"/>
            <a:ext cx="11520488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E586D-0136-4672-98A0-F9F4535BE7C4}" type="datetimeFigureOut">
              <a:rPr lang="en-US" smtClean="0"/>
              <a:t>3/31/2015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62438" y="30510163"/>
            <a:ext cx="17281525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164838" y="30510163"/>
            <a:ext cx="1152048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225FA-EFB7-487B-BEEE-FD41279DD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51206400" cy="48006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51206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4957762"/>
            <a:ext cx="51206400" cy="27960638"/>
          </a:xfrm>
          <a:prstGeom prst="rect">
            <a:avLst/>
          </a:prstGeom>
          <a:blipFill dpi="0" rotWithShape="1">
            <a:blip r:embed="rId3">
              <a:alphaModFix amt="4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389120"/>
            <a:endParaRPr lang="en-US" sz="8640" dirty="0">
              <a:solidFill>
                <a:prstClr val="white"/>
              </a:solidFill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108902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3508038" y="5383213"/>
            <a:ext cx="24179212" cy="26736675"/>
          </a:xfrm>
          <a:prstGeom prst="roundRect">
            <a:avLst>
              <a:gd name="adj" fmla="val 325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3839527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62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ctr" defTabSz="5014913" rtl="0" eaLnBrk="0" fontAlgn="base" hangingPunct="0">
        <a:spcBef>
          <a:spcPct val="0"/>
        </a:spcBef>
        <a:spcAft>
          <a:spcPct val="0"/>
        </a:spcAft>
        <a:defRPr sz="100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  <a:lvl2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2pPr>
      <a:lvl3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3pPr>
      <a:lvl4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4pPr>
      <a:lvl5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5pPr>
      <a:lvl6pPr marL="4572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6pPr>
      <a:lvl7pPr marL="9144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7pPr>
      <a:lvl8pPr marL="13716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8pPr>
      <a:lvl9pPr marL="18288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9pPr>
    </p:titleStyle>
    <p:bodyStyle>
      <a:lvl1pPr marL="1879600" indent="-1879600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0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728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55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3688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630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9574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7516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944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88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83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77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71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66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560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354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6"/>
          <p:cNvSpPr>
            <a:spLocks noChangeArrowheads="1"/>
          </p:cNvSpPr>
          <p:nvPr/>
        </p:nvSpPr>
        <p:spPr bwMode="auto">
          <a:xfrm>
            <a:off x="0" y="0"/>
            <a:ext cx="51206400" cy="4800600"/>
          </a:xfrm>
          <a:prstGeom prst="rect">
            <a:avLst/>
          </a:prstGeom>
          <a:solidFill>
            <a:schemeClr val="bg2">
              <a:lumMod val="1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05363"/>
            <a:ext cx="51206400" cy="1524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52400">
            <a:noFill/>
            <a:miter lim="800000"/>
            <a:headEnd/>
            <a:tailEnd/>
          </a:ln>
          <a:effectLst/>
        </p:spPr>
        <p:txBody>
          <a:bodyPr wrap="none" lIns="104498" tIns="52248" rIns="104498" bIns="52248" anchor="ctr"/>
          <a:lstStyle/>
          <a:p>
            <a:pPr defTabSz="5015886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1" name="Rounded Rectangle 20"/>
          <p:cNvSpPr/>
          <p:nvPr userDrawn="1"/>
        </p:nvSpPr>
        <p:spPr>
          <a:xfrm>
            <a:off x="108902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3" name="Rounded Rectangle 22"/>
          <p:cNvSpPr/>
          <p:nvPr userDrawn="1"/>
        </p:nvSpPr>
        <p:spPr>
          <a:xfrm>
            <a:off x="13508038" y="5383213"/>
            <a:ext cx="24179212" cy="26736675"/>
          </a:xfrm>
          <a:prstGeom prst="roundRect">
            <a:avLst>
              <a:gd name="adj" fmla="val 325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2" name="Rounded Rectangle 21"/>
          <p:cNvSpPr/>
          <p:nvPr userDrawn="1"/>
        </p:nvSpPr>
        <p:spPr>
          <a:xfrm>
            <a:off x="38395275" y="5383213"/>
            <a:ext cx="11712575" cy="26736675"/>
          </a:xfrm>
          <a:prstGeom prst="roundRect">
            <a:avLst>
              <a:gd name="adj" fmla="val 6866"/>
            </a:avLst>
          </a:prstGeom>
          <a:solidFill>
            <a:srgbClr val="0A3264">
              <a:alpha val="60000"/>
            </a:srgbClr>
          </a:solidFill>
          <a:ln>
            <a:noFill/>
          </a:ln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98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iming>
    <p:tnLst>
      <p:par>
        <p:cTn id="1" dur="indefinite" restart="never" nodeType="tmRoot"/>
      </p:par>
    </p:tnLst>
  </p:timing>
  <p:txStyles>
    <p:titleStyle>
      <a:lvl1pPr algn="ctr" defTabSz="5014913" rtl="0" eaLnBrk="0" fontAlgn="base" hangingPunct="0">
        <a:spcBef>
          <a:spcPct val="0"/>
        </a:spcBef>
        <a:spcAft>
          <a:spcPct val="0"/>
        </a:spcAft>
        <a:defRPr sz="10000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  <a:lvl2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2pPr>
      <a:lvl3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3pPr>
      <a:lvl4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4pPr>
      <a:lvl5pPr algn="ctr" defTabSz="5014913" rtl="0" eaLnBrk="0" fontAlgn="base" hangingPunct="0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5pPr>
      <a:lvl6pPr marL="4572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6pPr>
      <a:lvl7pPr marL="9144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7pPr>
      <a:lvl8pPr marL="13716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8pPr>
      <a:lvl9pPr marL="1828800" algn="ctr" defTabSz="5014913" rtl="0" fontAlgn="base">
        <a:spcBef>
          <a:spcPct val="0"/>
        </a:spcBef>
        <a:spcAft>
          <a:spcPct val="0"/>
        </a:spcAft>
        <a:defRPr sz="10000">
          <a:solidFill>
            <a:schemeClr val="bg1"/>
          </a:solidFill>
          <a:latin typeface="Trebuchet MS" pitchFamily="34" charset="0"/>
        </a:defRPr>
      </a:lvl9pPr>
    </p:titleStyle>
    <p:bodyStyle>
      <a:lvl1pPr marL="1879600" indent="-1879600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7600" kern="1200">
          <a:solidFill>
            <a:schemeClr val="tx1"/>
          </a:solidFill>
          <a:latin typeface="+mn-lt"/>
          <a:ea typeface="+mn-ea"/>
          <a:cs typeface="+mn-cs"/>
        </a:defRPr>
      </a:lvl1pPr>
      <a:lvl2pPr marL="4075113" indent="-1566863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5400" kern="1200">
          <a:solidFill>
            <a:schemeClr val="tx1"/>
          </a:solidFill>
          <a:latin typeface="+mn-lt"/>
          <a:ea typeface="+mn-ea"/>
          <a:cs typeface="+mn-cs"/>
        </a:defRPr>
      </a:lvl2pPr>
      <a:lvl3pPr marL="62690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3200" kern="1200">
          <a:solidFill>
            <a:schemeClr val="tx1"/>
          </a:solidFill>
          <a:latin typeface="+mn-lt"/>
          <a:ea typeface="+mn-ea"/>
          <a:cs typeface="+mn-cs"/>
        </a:defRPr>
      </a:lvl3pPr>
      <a:lvl4pPr marL="877728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1000" kern="1200">
          <a:solidFill>
            <a:schemeClr val="tx1"/>
          </a:solidFill>
          <a:latin typeface="+mn-lt"/>
          <a:ea typeface="+mn-ea"/>
          <a:cs typeface="+mn-cs"/>
        </a:defRPr>
      </a:lvl4pPr>
      <a:lvl5pPr marL="11285538" indent="-1252538" algn="l" defTabSz="5014913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1000" kern="1200">
          <a:solidFill>
            <a:schemeClr val="tx1"/>
          </a:solidFill>
          <a:latin typeface="+mn-lt"/>
          <a:ea typeface="+mn-ea"/>
          <a:cs typeface="+mn-cs"/>
        </a:defRPr>
      </a:lvl5pPr>
      <a:lvl6pPr marL="13793688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6pPr>
      <a:lvl7pPr marL="16301630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809574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17516" indent="-1253972" algn="l" defTabSz="5015886" rtl="0" eaLnBrk="1" latinLnBrk="0" hangingPunct="1">
        <a:spcBef>
          <a:spcPct val="20000"/>
        </a:spcBef>
        <a:buFont typeface="Arial" pitchFamily="34" charset="0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1pPr>
      <a:lvl2pPr marL="2507944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2pPr>
      <a:lvl3pPr marL="501588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3pPr>
      <a:lvl4pPr marL="752383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4pPr>
      <a:lvl5pPr marL="1003177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5pPr>
      <a:lvl6pPr marL="1253971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6pPr>
      <a:lvl7pPr marL="15047660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7pPr>
      <a:lvl8pPr marL="17555602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8pPr>
      <a:lvl9pPr marL="20063546" algn="l" defTabSz="5015886" rtl="0" eaLnBrk="1" latinLnBrk="0" hangingPunct="1">
        <a:defRPr sz="9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18" Type="http://schemas.openxmlformats.org/officeDocument/2006/relationships/image" Target="../media/image18.jpeg"/><Relationship Id="rId26" Type="http://schemas.openxmlformats.org/officeDocument/2006/relationships/image" Target="../media/image26.jpeg"/><Relationship Id="rId39" Type="http://schemas.openxmlformats.org/officeDocument/2006/relationships/image" Target="../media/image35.png"/><Relationship Id="rId3" Type="http://schemas.openxmlformats.org/officeDocument/2006/relationships/image" Target="../media/image3.jpeg"/><Relationship Id="rId21" Type="http://schemas.openxmlformats.org/officeDocument/2006/relationships/image" Target="../media/image21.jpeg"/><Relationship Id="rId34" Type="http://schemas.openxmlformats.org/officeDocument/2006/relationships/chart" Target="../charts/chart2.xml"/><Relationship Id="rId42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17" Type="http://schemas.openxmlformats.org/officeDocument/2006/relationships/image" Target="../media/image17.jpeg"/><Relationship Id="rId25" Type="http://schemas.openxmlformats.org/officeDocument/2006/relationships/image" Target="../media/image25.jpeg"/><Relationship Id="rId33" Type="http://schemas.openxmlformats.org/officeDocument/2006/relationships/image" Target="../media/image31.jpeg"/><Relationship Id="rId38" Type="http://schemas.openxmlformats.org/officeDocument/2006/relationships/image" Target="../media/image34.png"/><Relationship Id="rId2" Type="http://schemas.openxmlformats.org/officeDocument/2006/relationships/image" Target="../media/image2.png"/><Relationship Id="rId16" Type="http://schemas.openxmlformats.org/officeDocument/2006/relationships/image" Target="../media/image16.jpeg"/><Relationship Id="rId20" Type="http://schemas.openxmlformats.org/officeDocument/2006/relationships/image" Target="../media/image20.jpeg"/><Relationship Id="rId29" Type="http://schemas.openxmlformats.org/officeDocument/2006/relationships/image" Target="../media/image27.jpeg"/><Relationship Id="rId41" Type="http://schemas.openxmlformats.org/officeDocument/2006/relationships/image" Target="../media/image3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jpeg"/><Relationship Id="rId24" Type="http://schemas.openxmlformats.org/officeDocument/2006/relationships/image" Target="../media/image24.jpeg"/><Relationship Id="rId32" Type="http://schemas.openxmlformats.org/officeDocument/2006/relationships/image" Target="../media/image30.jpeg"/><Relationship Id="rId37" Type="http://schemas.openxmlformats.org/officeDocument/2006/relationships/image" Target="../media/image33.jpeg"/><Relationship Id="rId40" Type="http://schemas.openxmlformats.org/officeDocument/2006/relationships/image" Target="../media/image36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23" Type="http://schemas.openxmlformats.org/officeDocument/2006/relationships/image" Target="../media/image23.jpeg"/><Relationship Id="rId28" Type="http://schemas.openxmlformats.org/officeDocument/2006/relationships/chart" Target="../charts/chart1.xml"/><Relationship Id="rId36" Type="http://schemas.openxmlformats.org/officeDocument/2006/relationships/image" Target="../media/image32.jpeg"/><Relationship Id="rId10" Type="http://schemas.openxmlformats.org/officeDocument/2006/relationships/image" Target="../media/image10.jpeg"/><Relationship Id="rId19" Type="http://schemas.openxmlformats.org/officeDocument/2006/relationships/image" Target="../media/image19.jpeg"/><Relationship Id="rId31" Type="http://schemas.openxmlformats.org/officeDocument/2006/relationships/image" Target="../media/image29.jpeg"/><Relationship Id="rId4" Type="http://schemas.openxmlformats.org/officeDocument/2006/relationships/image" Target="../media/image4.jpg"/><Relationship Id="rId9" Type="http://schemas.openxmlformats.org/officeDocument/2006/relationships/image" Target="../media/image9.jpeg"/><Relationship Id="rId14" Type="http://schemas.openxmlformats.org/officeDocument/2006/relationships/image" Target="../media/image14.jpeg"/><Relationship Id="rId22" Type="http://schemas.openxmlformats.org/officeDocument/2006/relationships/image" Target="../media/image22.jpeg"/><Relationship Id="rId27" Type="http://schemas.openxmlformats.org/officeDocument/2006/relationships/image" Target="../media/image27.png"/><Relationship Id="rId30" Type="http://schemas.openxmlformats.org/officeDocument/2006/relationships/image" Target="../media/image28.jpeg"/><Relationship Id="rId35" Type="http://schemas.openxmlformats.org/officeDocument/2006/relationships/chart" Target="../charts/chart3.xml"/><Relationship Id="rId43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15123" y="7183046"/>
            <a:ext cx="11732948" cy="8006561"/>
          </a:xfrm>
        </p:spPr>
        <p:txBody>
          <a:bodyPr/>
          <a:lstStyle/>
          <a:p>
            <a:pPr algn="just"/>
            <a:r>
              <a:rPr lang="en-US" sz="3000" b="1" dirty="0" smtClean="0">
                <a:solidFill>
                  <a:schemeClr val="bg1"/>
                </a:solidFill>
              </a:rPr>
              <a:t>Digital </a:t>
            </a:r>
            <a:r>
              <a:rPr lang="en-US" sz="3000" b="1" dirty="0">
                <a:solidFill>
                  <a:schemeClr val="bg1"/>
                </a:solidFill>
              </a:rPr>
              <a:t>Elevation Models (DEMs) are widely used for stream network extraction. DEM-based methods track the simulated flow of water to calculate flow direction and flow accumulation (</a:t>
            </a:r>
            <a:r>
              <a:rPr lang="en-US" sz="3000" b="1" dirty="0" err="1">
                <a:solidFill>
                  <a:schemeClr val="bg1"/>
                </a:solidFill>
              </a:rPr>
              <a:t>Tarboton</a:t>
            </a:r>
            <a:r>
              <a:rPr lang="en-US" sz="3000" b="1" dirty="0">
                <a:solidFill>
                  <a:schemeClr val="bg1"/>
                </a:solidFill>
              </a:rPr>
              <a:t> et al, 1991). </a:t>
            </a:r>
            <a:endParaRPr lang="en-US" sz="3000" b="1" dirty="0" smtClean="0">
              <a:solidFill>
                <a:schemeClr val="bg1"/>
              </a:solidFill>
            </a:endParaRPr>
          </a:p>
          <a:p>
            <a:pPr algn="just"/>
            <a:endParaRPr lang="en-US" sz="30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000" b="1" dirty="0" smtClean="0">
                <a:solidFill>
                  <a:schemeClr val="bg1"/>
                </a:solidFill>
              </a:rPr>
              <a:t>Stream network delineation </a:t>
            </a:r>
            <a:r>
              <a:rPr lang="en-US" sz="3000" b="1" dirty="0">
                <a:solidFill>
                  <a:schemeClr val="bg1"/>
                </a:solidFill>
              </a:rPr>
              <a:t>depends on several </a:t>
            </a:r>
            <a:r>
              <a:rPr lang="en-US" sz="3000" b="1" dirty="0" smtClean="0">
                <a:solidFill>
                  <a:schemeClr val="bg1"/>
                </a:solidFill>
              </a:rPr>
              <a:t>factors:</a:t>
            </a:r>
            <a:endParaRPr lang="en-US" sz="3000" b="1" dirty="0">
              <a:solidFill>
                <a:schemeClr val="bg1"/>
              </a:solidFill>
            </a:endParaRPr>
          </a:p>
          <a:p>
            <a:pPr algn="just"/>
            <a:r>
              <a:rPr lang="en-US" sz="3000" b="1" dirty="0" smtClean="0">
                <a:solidFill>
                  <a:schemeClr val="bg1"/>
                </a:solidFill>
              </a:rPr>
              <a:t>a) </a:t>
            </a:r>
            <a:r>
              <a:rPr lang="en-US" sz="3000" b="1" dirty="0">
                <a:solidFill>
                  <a:schemeClr val="bg1"/>
                </a:solidFill>
              </a:rPr>
              <a:t>DEM Resolution (1m vs. 30m vs. 90m)</a:t>
            </a:r>
          </a:p>
          <a:p>
            <a:pPr algn="just"/>
            <a:r>
              <a:rPr lang="en-US" sz="3000" b="1" dirty="0" smtClean="0">
                <a:solidFill>
                  <a:schemeClr val="bg1"/>
                </a:solidFill>
              </a:rPr>
              <a:t>b) </a:t>
            </a:r>
            <a:r>
              <a:rPr lang="en-US" sz="3000" b="1" dirty="0">
                <a:solidFill>
                  <a:schemeClr val="bg1"/>
                </a:solidFill>
              </a:rPr>
              <a:t>Flow Direction algorithm (D8 vs. </a:t>
            </a:r>
            <a:r>
              <a:rPr lang="en-US" sz="3000" b="1" dirty="0" smtClean="0">
                <a:solidFill>
                  <a:schemeClr val="bg1"/>
                </a:solidFill>
              </a:rPr>
              <a:t>D-infinity</a:t>
            </a:r>
            <a:r>
              <a:rPr lang="en-US" sz="3000" b="1" dirty="0">
                <a:solidFill>
                  <a:schemeClr val="bg1"/>
                </a:solidFill>
              </a:rPr>
              <a:t>)</a:t>
            </a:r>
          </a:p>
          <a:p>
            <a:pPr algn="just"/>
            <a:r>
              <a:rPr lang="en-US" sz="3000" b="1" dirty="0" smtClean="0">
                <a:solidFill>
                  <a:srgbClr val="FF0000"/>
                </a:solidFill>
              </a:rPr>
              <a:t>c) Flow Accumulation Threshold</a:t>
            </a:r>
          </a:p>
          <a:p>
            <a:pPr algn="just"/>
            <a:endParaRPr lang="en-US" sz="3000" b="1" dirty="0" smtClean="0">
              <a:solidFill>
                <a:schemeClr val="bg1"/>
              </a:solidFill>
            </a:endParaRPr>
          </a:p>
          <a:p>
            <a:pPr algn="just"/>
            <a:r>
              <a:rPr lang="en-US" sz="3000" b="1" dirty="0" smtClean="0">
                <a:solidFill>
                  <a:schemeClr val="bg1"/>
                </a:solidFill>
              </a:rPr>
              <a:t>The </a:t>
            </a:r>
            <a:r>
              <a:rPr lang="en-US" sz="3000" b="1" dirty="0">
                <a:solidFill>
                  <a:schemeClr val="bg1"/>
                </a:solidFill>
              </a:rPr>
              <a:t>most common way to determine a cutoff threshold is by trial and error, which can be time consuming, inconsistent from one location to another, and possibly erroneous (if an inappropriate threshold value is selected). </a:t>
            </a:r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383620" y="5632829"/>
            <a:ext cx="11195954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Introduction</a:t>
            </a:r>
            <a:endParaRPr lang="en-US" sz="32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2"/>
          </p:nvPr>
        </p:nvSpPr>
        <p:spPr>
          <a:xfrm>
            <a:off x="14004758" y="5613347"/>
            <a:ext cx="23293137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Method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3966684" y="19241198"/>
            <a:ext cx="23293137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Results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8723078" y="5609018"/>
            <a:ext cx="11039533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Conclusion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26"/>
          </p:nvPr>
        </p:nvSpPr>
        <p:spPr>
          <a:xfrm>
            <a:off x="38454424" y="7000664"/>
            <a:ext cx="11721520" cy="5975236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Choosing one threshold for extracting streams from DEM leads to inaccurate results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Using density partitions for extracting streams from DEM improves the results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There is a correlation between threshold and CLC and also between threshold and density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Some of the small CLC values are related to DEM-based method problems (e.g., flat areas, water bodies), </a:t>
            </a:r>
            <a:r>
              <a:rPr lang="en-US" sz="3000" b="1" dirty="0" smtClean="0">
                <a:solidFill>
                  <a:schemeClr val="bg1"/>
                </a:solidFill>
              </a:rPr>
              <a:t>which more </a:t>
            </a:r>
            <a:r>
              <a:rPr lang="en-US" sz="3000" b="1" dirty="0">
                <a:solidFill>
                  <a:schemeClr val="bg1"/>
                </a:solidFill>
              </a:rPr>
              <a:t>investigation is </a:t>
            </a:r>
            <a:r>
              <a:rPr lang="en-US" sz="3000" b="1" dirty="0" smtClean="0">
                <a:solidFill>
                  <a:schemeClr val="bg1"/>
                </a:solidFill>
              </a:rPr>
              <a:t>required</a:t>
            </a:r>
            <a:endParaRPr lang="en-US" sz="3000" b="1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bg1"/>
                </a:solidFill>
              </a:rPr>
              <a:t>Most of the errors </a:t>
            </a:r>
            <a:r>
              <a:rPr lang="en-US" sz="3000" b="1" dirty="0" smtClean="0">
                <a:solidFill>
                  <a:schemeClr val="bg1"/>
                </a:solidFill>
              </a:rPr>
              <a:t>in the extracted </a:t>
            </a:r>
            <a:r>
              <a:rPr lang="en-US" sz="3000" b="1" dirty="0">
                <a:solidFill>
                  <a:schemeClr val="bg1"/>
                </a:solidFill>
              </a:rPr>
              <a:t>streams </a:t>
            </a:r>
            <a:r>
              <a:rPr lang="en-US" sz="3000" b="1" dirty="0" smtClean="0">
                <a:solidFill>
                  <a:schemeClr val="bg1"/>
                </a:solidFill>
              </a:rPr>
              <a:t>are related </a:t>
            </a:r>
            <a:r>
              <a:rPr lang="en-US" sz="3000" b="1" dirty="0">
                <a:solidFill>
                  <a:schemeClr val="bg1"/>
                </a:solidFill>
              </a:rPr>
              <a:t>to the first order </a:t>
            </a:r>
            <a:r>
              <a:rPr lang="en-US" sz="3000" b="1" dirty="0" smtClean="0">
                <a:solidFill>
                  <a:schemeClr val="bg1"/>
                </a:solidFill>
              </a:rPr>
              <a:t>streams (head waters)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38475383" y="14417921"/>
            <a:ext cx="11404442" cy="5605904"/>
          </a:xfrm>
        </p:spPr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Investigating the influence of DEM resolution on the results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Evaluating </a:t>
            </a:r>
            <a:r>
              <a:rPr lang="en-US" sz="3000" b="1" dirty="0">
                <a:solidFill>
                  <a:schemeClr val="bg1"/>
                </a:solidFill>
              </a:rPr>
              <a:t>the performance of different flow direction </a:t>
            </a:r>
            <a:r>
              <a:rPr lang="en-US" sz="3000" b="1" dirty="0" smtClean="0">
                <a:solidFill>
                  <a:schemeClr val="bg1"/>
                </a:solidFill>
              </a:rPr>
              <a:t>methods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Incorporating </a:t>
            </a:r>
            <a:r>
              <a:rPr lang="en-US" sz="3000" b="1" dirty="0">
                <a:solidFill>
                  <a:schemeClr val="bg1"/>
                </a:solidFill>
              </a:rPr>
              <a:t>landscape characteristics (e.g., slope, roughness, climate, soil, vegetation) into threshold </a:t>
            </a:r>
            <a:r>
              <a:rPr lang="en-US" sz="3000" b="1" dirty="0" smtClean="0">
                <a:solidFill>
                  <a:schemeClr val="bg1"/>
                </a:solidFill>
              </a:rPr>
              <a:t>analysis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Testing </a:t>
            </a:r>
            <a:r>
              <a:rPr lang="en-US" sz="3000" b="1" dirty="0">
                <a:solidFill>
                  <a:schemeClr val="bg1"/>
                </a:solidFill>
              </a:rPr>
              <a:t>the practicality of and the possibilities for the implementation of </a:t>
            </a:r>
            <a:r>
              <a:rPr lang="en-US" sz="3000" b="1" dirty="0" smtClean="0">
                <a:solidFill>
                  <a:schemeClr val="bg1"/>
                </a:solidFill>
              </a:rPr>
              <a:t>an automated USA-wide method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000" b="1" dirty="0" smtClean="0">
                <a:solidFill>
                  <a:schemeClr val="bg1"/>
                </a:solidFill>
              </a:rPr>
              <a:t>Proposing </a:t>
            </a:r>
            <a:r>
              <a:rPr lang="en-US" sz="3000" b="1" dirty="0">
                <a:solidFill>
                  <a:schemeClr val="bg1"/>
                </a:solidFill>
              </a:rPr>
              <a:t>a method for </a:t>
            </a:r>
            <a:r>
              <a:rPr lang="en-US" sz="3000" b="1" dirty="0" smtClean="0">
                <a:solidFill>
                  <a:schemeClr val="bg1"/>
                </a:solidFill>
              </a:rPr>
              <a:t>identifying </a:t>
            </a:r>
            <a:r>
              <a:rPr lang="en-US" sz="3000" b="1" dirty="0">
                <a:solidFill>
                  <a:schemeClr val="bg1"/>
                </a:solidFill>
              </a:rPr>
              <a:t>stream channel heads as the main problem of stream extraction from DEM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29"/>
          </p:nvPr>
        </p:nvSpPr>
        <p:spPr>
          <a:xfrm>
            <a:off x="38819333" y="26213582"/>
            <a:ext cx="11039533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Acknowledgments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0"/>
          </p:nvPr>
        </p:nvSpPr>
        <p:spPr>
          <a:xfrm>
            <a:off x="38723077" y="27830758"/>
            <a:ext cx="11336693" cy="2374250"/>
          </a:xfrm>
        </p:spPr>
        <p:txBody>
          <a:bodyPr/>
          <a:lstStyle/>
          <a:p>
            <a:pPr algn="just"/>
            <a:r>
              <a:rPr lang="en-US" sz="3000" b="1" dirty="0">
                <a:solidFill>
                  <a:schemeClr val="bg1"/>
                </a:solidFill>
              </a:rPr>
              <a:t>We would like to acknowledge Lawrence V </a:t>
            </a:r>
            <a:r>
              <a:rPr lang="en-US" sz="3000" b="1" dirty="0" err="1">
                <a:solidFill>
                  <a:schemeClr val="bg1"/>
                </a:solidFill>
              </a:rPr>
              <a:t>Stanislawski</a:t>
            </a:r>
            <a:r>
              <a:rPr lang="en-US" sz="3000" b="1" dirty="0">
                <a:solidFill>
                  <a:schemeClr val="bg1"/>
                </a:solidFill>
              </a:rPr>
              <a:t>, </a:t>
            </a:r>
            <a:r>
              <a:rPr lang="en-US" sz="3000" b="1" dirty="0" smtClean="0">
                <a:solidFill>
                  <a:schemeClr val="bg1"/>
                </a:solidFill>
              </a:rPr>
              <a:t>researcher </a:t>
            </a:r>
            <a:r>
              <a:rPr lang="en-US" sz="3000" b="1" dirty="0">
                <a:solidFill>
                  <a:schemeClr val="bg1"/>
                </a:solidFill>
              </a:rPr>
              <a:t>of Center of Excellence for Geospatial Information Science at U.S. Geological Survey, for providing us with the data.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0"/>
          </p:nvPr>
        </p:nvSpPr>
        <p:spPr>
          <a:xfrm>
            <a:off x="6572466" y="3366756"/>
            <a:ext cx="37739782" cy="1280160"/>
          </a:xfrm>
        </p:spPr>
        <p:txBody>
          <a:bodyPr>
            <a:normAutofit/>
          </a:bodyPr>
          <a:lstStyle/>
          <a:p>
            <a:r>
              <a:rPr lang="en-US" sz="7200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Meridian Lab, Department of Geography, University of Colorado-Boulder</a:t>
            </a:r>
          </a:p>
          <a:p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1"/>
          </p:nvPr>
        </p:nvSpPr>
        <p:spPr>
          <a:xfrm>
            <a:off x="6304684" y="1845348"/>
            <a:ext cx="37739782" cy="1280160"/>
          </a:xfrm>
        </p:spPr>
        <p:txBody>
          <a:bodyPr>
            <a:no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Mehran Ghandehari, Barbara P.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Buttenfield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3"/>
          </p:nvPr>
        </p:nvSpPr>
        <p:spPr>
          <a:xfrm>
            <a:off x="5143500" y="400213"/>
            <a:ext cx="40062150" cy="1637973"/>
          </a:xfrm>
        </p:spPr>
        <p:txBody>
          <a:bodyPr>
            <a:noAutofit/>
          </a:bodyPr>
          <a:lstStyle/>
          <a:p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n-lt"/>
              </a:rPr>
              <a:t>Density-Based Stream Network Extraction from Digital Elevation Models</a:t>
            </a:r>
          </a:p>
          <a:p>
            <a:endParaRPr lang="en-US" sz="96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+mn-lt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8" t="20203" r="33875" b="24497"/>
          <a:stretch/>
        </p:blipFill>
        <p:spPr>
          <a:xfrm>
            <a:off x="0" y="0"/>
            <a:ext cx="3980329" cy="4632472"/>
          </a:xfrm>
          <a:prstGeom prst="rect">
            <a:avLst/>
          </a:prstGeom>
        </p:spPr>
      </p:pic>
      <p:pic>
        <p:nvPicPr>
          <p:cNvPr id="20" name="Picture 5" descr="Logoset 2 for babs Meridian PSU UCS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18" t="10349" r="12663" b="60349"/>
          <a:stretch>
            <a:fillRect/>
          </a:stretch>
        </p:blipFill>
        <p:spPr bwMode="auto">
          <a:xfrm>
            <a:off x="46634399" y="373181"/>
            <a:ext cx="4209183" cy="425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Placeholder 12"/>
          <p:cNvSpPr>
            <a:spLocks noGrp="1"/>
          </p:cNvSpPr>
          <p:nvPr>
            <p:ph type="body" sz="quarter" idx="28"/>
          </p:nvPr>
        </p:nvSpPr>
        <p:spPr>
          <a:xfrm>
            <a:off x="38722921" y="21595059"/>
            <a:ext cx="11336849" cy="4159354"/>
          </a:xfrm>
        </p:spPr>
        <p:txBody>
          <a:bodyPr/>
          <a:lstStyle/>
          <a:p>
            <a:pPr algn="just"/>
            <a:r>
              <a:rPr lang="en-US" sz="2000" b="1" dirty="0" err="1">
                <a:solidFill>
                  <a:schemeClr val="bg1"/>
                </a:solidFill>
              </a:rPr>
              <a:t>Buttenfield</a:t>
            </a:r>
            <a:r>
              <a:rPr lang="en-US" sz="2000" b="1" dirty="0">
                <a:solidFill>
                  <a:schemeClr val="bg1"/>
                </a:solidFill>
              </a:rPr>
              <a:t>, B.P., </a:t>
            </a:r>
            <a:r>
              <a:rPr lang="en-US" sz="2000" b="1" dirty="0" err="1">
                <a:solidFill>
                  <a:schemeClr val="bg1"/>
                </a:solidFill>
              </a:rPr>
              <a:t>Stanislawski</a:t>
            </a:r>
            <a:r>
              <a:rPr lang="en-US" sz="2000" b="1" dirty="0">
                <a:solidFill>
                  <a:schemeClr val="bg1"/>
                </a:solidFill>
              </a:rPr>
              <a:t>, L.V. and Brewer, C.A., 2010, </a:t>
            </a:r>
            <a:r>
              <a:rPr lang="en-US" sz="2000" b="1" dirty="0" err="1">
                <a:solidFill>
                  <a:schemeClr val="bg1"/>
                </a:solidFill>
              </a:rPr>
              <a:t>Multiscale</a:t>
            </a:r>
            <a:r>
              <a:rPr lang="en-US" sz="2000" b="1" dirty="0">
                <a:solidFill>
                  <a:schemeClr val="bg1"/>
                </a:solidFill>
              </a:rPr>
              <a:t> Representations of Water:  Tailoring Generalization Sequences to Specific Physiographic Regimes. </a:t>
            </a:r>
            <a:r>
              <a:rPr lang="en-US" sz="2000" b="1" dirty="0" err="1">
                <a:solidFill>
                  <a:schemeClr val="bg1"/>
                </a:solidFill>
              </a:rPr>
              <a:t>GIScience</a:t>
            </a:r>
            <a:r>
              <a:rPr lang="en-US" sz="2000" b="1" dirty="0">
                <a:solidFill>
                  <a:schemeClr val="bg1"/>
                </a:solidFill>
              </a:rPr>
              <a:t> 2010 Short Paper Proceedings, Zurich, Switzerland, September</a:t>
            </a:r>
            <a:r>
              <a:rPr lang="en-US" sz="2000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 err="1">
                <a:solidFill>
                  <a:schemeClr val="bg1"/>
                </a:solidFill>
              </a:rPr>
              <a:t>Stanislawski</a:t>
            </a:r>
            <a:r>
              <a:rPr lang="en-US" sz="2000" b="1" dirty="0">
                <a:solidFill>
                  <a:schemeClr val="bg1"/>
                </a:solidFill>
              </a:rPr>
              <a:t>, L.V., </a:t>
            </a:r>
            <a:r>
              <a:rPr lang="en-US" sz="2000" b="1" dirty="0" err="1">
                <a:solidFill>
                  <a:schemeClr val="bg1"/>
                </a:solidFill>
              </a:rPr>
              <a:t>Buttenfield</a:t>
            </a:r>
            <a:r>
              <a:rPr lang="en-US" sz="2000" b="1" dirty="0">
                <a:solidFill>
                  <a:schemeClr val="bg1"/>
                </a:solidFill>
              </a:rPr>
              <a:t>, B.P. and </a:t>
            </a:r>
            <a:r>
              <a:rPr lang="en-US" sz="2000" b="1" dirty="0" err="1">
                <a:solidFill>
                  <a:schemeClr val="bg1"/>
                </a:solidFill>
              </a:rPr>
              <a:t>Samaranayake</a:t>
            </a:r>
            <a:r>
              <a:rPr lang="en-US" sz="2000" b="1" dirty="0">
                <a:solidFill>
                  <a:schemeClr val="bg1"/>
                </a:solidFill>
              </a:rPr>
              <a:t>, V.A., 2010, Automated Metric Assessment of Hydrographic Feature Generalization Through Bootstrapping, Proceedings, 13th International Cartographic Association Symposium on Multiple Representations and Map Generalization, Zurich Switzerland, September</a:t>
            </a:r>
            <a:r>
              <a:rPr lang="en-US" sz="2000" b="1" dirty="0" smtClean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sz="2000" b="1" dirty="0">
              <a:solidFill>
                <a:schemeClr val="bg1"/>
              </a:solidFill>
            </a:endParaRPr>
          </a:p>
          <a:p>
            <a:pPr algn="just"/>
            <a:r>
              <a:rPr lang="en-US" sz="2000" b="1" dirty="0" err="1">
                <a:solidFill>
                  <a:schemeClr val="bg1"/>
                </a:solidFill>
              </a:rPr>
              <a:t>Tarboton</a:t>
            </a:r>
            <a:r>
              <a:rPr lang="en-US" sz="2000" b="1" dirty="0">
                <a:solidFill>
                  <a:schemeClr val="bg1"/>
                </a:solidFill>
              </a:rPr>
              <a:t>, D.G., Bras, R.L., and Rodriguez-</a:t>
            </a:r>
            <a:r>
              <a:rPr lang="en-US" sz="2000" b="1" dirty="0" err="1">
                <a:solidFill>
                  <a:schemeClr val="bg1"/>
                </a:solidFill>
              </a:rPr>
              <a:t>Iturbe</a:t>
            </a:r>
            <a:r>
              <a:rPr lang="en-US" sz="2000" b="1" dirty="0">
                <a:solidFill>
                  <a:schemeClr val="bg1"/>
                </a:solidFill>
              </a:rPr>
              <a:t>, I., 1991, On the extraction of channel networks from digital elevation data. Hydrologic Processes, v. 5(1), p. 81-100.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32" y="15149280"/>
            <a:ext cx="2743200" cy="27543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078" y="15086722"/>
            <a:ext cx="2743200" cy="27758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461" y="15108022"/>
            <a:ext cx="2743200" cy="2754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134" y="15108022"/>
            <a:ext cx="2743200" cy="27759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8722921" y="12781932"/>
            <a:ext cx="11039533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Future Work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Text Placeholder 9"/>
          <p:cNvSpPr>
            <a:spLocks noGrp="1"/>
          </p:cNvSpPr>
          <p:nvPr>
            <p:ph type="body" sz="quarter" idx="25"/>
          </p:nvPr>
        </p:nvSpPr>
        <p:spPr>
          <a:xfrm>
            <a:off x="38783010" y="20266773"/>
            <a:ext cx="11039533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104498" tIns="104498" rIns="104498" bIns="104498" anchor="ctr" anchorCtr="0">
            <a:spAutoFit/>
          </a:bodyPr>
          <a:lstStyle/>
          <a:p>
            <a:r>
              <a:rPr lang="en-US" sz="8800" u="none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References</a:t>
            </a:r>
            <a:endParaRPr lang="en-US" sz="88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49" name="Content Placeholder 19"/>
          <p:cNvGraphicFramePr>
            <a:graphicFrameLocks/>
          </p:cNvGraphicFramePr>
          <p:nvPr>
            <p:extLst/>
          </p:nvPr>
        </p:nvGraphicFramePr>
        <p:xfrm>
          <a:off x="2251986" y="20768192"/>
          <a:ext cx="1911932" cy="184022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11932"/>
              </a:tblGrid>
              <a:tr h="518075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NED – National Elevation Data</a:t>
                      </a:r>
                    </a:p>
                  </a:txBody>
                  <a:tcPr marL="91424" marR="9142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DEM – Digital Elevation Model</a:t>
                      </a:r>
                    </a:p>
                  </a:txBody>
                  <a:tcPr marL="91424" marR="9142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30 m </a:t>
                      </a:r>
                      <a:endParaRPr lang="en-US" sz="1800" dirty="0"/>
                    </a:p>
                  </a:txBody>
                  <a:tcPr marL="91424" marR="91424" marT="45713" marB="45713"/>
                </a:tc>
              </a:tr>
            </a:tbl>
          </a:graphicData>
        </a:graphic>
      </p:graphicFrame>
      <p:graphicFrame>
        <p:nvGraphicFramePr>
          <p:cNvPr id="50" name="Content Placeholder 19"/>
          <p:cNvGraphicFramePr>
            <a:graphicFrameLocks/>
          </p:cNvGraphicFramePr>
          <p:nvPr>
            <p:extLst/>
          </p:nvPr>
        </p:nvGraphicFramePr>
        <p:xfrm>
          <a:off x="7024050" y="20768192"/>
          <a:ext cx="1924680" cy="24193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680"/>
              </a:tblGrid>
              <a:tr h="52538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WBD – Watershed Boundary Data </a:t>
                      </a:r>
                    </a:p>
                  </a:txBody>
                  <a:tcPr marL="91424" marR="9142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HU(C) – Hydrologic Unit (Code)</a:t>
                      </a:r>
                    </a:p>
                  </a:txBody>
                  <a:tcPr marL="91424" marR="9142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/>
                        <a:t>Huc8 &amp; Huc12</a:t>
                      </a:r>
                    </a:p>
                  </a:txBody>
                  <a:tcPr marL="91424" marR="91424" marT="45713" marB="45713"/>
                </a:tc>
              </a:tr>
            </a:tbl>
          </a:graphicData>
        </a:graphic>
      </p:graphicFrame>
      <p:graphicFrame>
        <p:nvGraphicFramePr>
          <p:cNvPr id="51" name="Content Placeholder 19"/>
          <p:cNvGraphicFramePr>
            <a:graphicFrameLocks/>
          </p:cNvGraphicFramePr>
          <p:nvPr>
            <p:extLst/>
          </p:nvPr>
        </p:nvGraphicFramePr>
        <p:xfrm>
          <a:off x="4628250" y="20768192"/>
          <a:ext cx="1944216" cy="20040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4216"/>
              </a:tblGrid>
              <a:tr h="518075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NHD – National Hydrographic Data</a:t>
                      </a:r>
                      <a:endParaRPr lang="en-US" sz="2000" b="1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84" marR="9148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Stream Networks</a:t>
                      </a:r>
                    </a:p>
                  </a:txBody>
                  <a:tcPr marL="91484" marR="91484" marT="45713" marB="45713"/>
                </a:tc>
              </a:tr>
              <a:tr h="49913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24K</a:t>
                      </a:r>
                      <a:endParaRPr lang="en-US" sz="1800" dirty="0"/>
                    </a:p>
                  </a:txBody>
                  <a:tcPr marL="91484" marR="91484" marT="45713" marB="45713"/>
                </a:tc>
              </a:tr>
            </a:tbl>
          </a:graphicData>
        </a:graphic>
      </p:graphicFrame>
      <p:graphicFrame>
        <p:nvGraphicFramePr>
          <p:cNvPr id="52" name="Content Placeholder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4041928"/>
              </p:ext>
            </p:extLst>
          </p:nvPr>
        </p:nvGraphicFramePr>
        <p:xfrm>
          <a:off x="9328305" y="20768192"/>
          <a:ext cx="1996296" cy="15696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96296"/>
              </a:tblGrid>
              <a:tr h="551766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Density Partitions</a:t>
                      </a:r>
                      <a:endParaRPr lang="en-US" sz="2000" b="1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4" marR="91424" marT="45713" marB="45713"/>
                </a:tc>
              </a:tr>
              <a:tr h="693868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Calculated by </a:t>
                      </a:r>
                      <a:r>
                        <a:rPr lang="en-US" sz="1700" dirty="0" err="1" smtClean="0"/>
                        <a:t>Buttenfield</a:t>
                      </a:r>
                      <a:r>
                        <a:rPr lang="en-US" sz="1700" dirty="0" smtClean="0"/>
                        <a:t> and </a:t>
                      </a:r>
                      <a:r>
                        <a:rPr lang="en-US" sz="1700" dirty="0" err="1" smtClean="0"/>
                        <a:t>Stanislawski</a:t>
                      </a:r>
                      <a:endParaRPr lang="en-US" sz="1700" i="1" dirty="0"/>
                    </a:p>
                  </a:txBody>
                  <a:tcPr marL="91424" marR="91424" marT="45713" marB="45713"/>
                </a:tc>
              </a:tr>
            </a:tbl>
          </a:graphicData>
        </a:graphic>
      </p:graphicFrame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14" y="22513860"/>
            <a:ext cx="1828800" cy="178872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13" y="22716591"/>
            <a:ext cx="1828800" cy="178872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620" y="23011068"/>
            <a:ext cx="1828800" cy="178872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752" y="22303128"/>
            <a:ext cx="1828800" cy="166850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5" t="29000" b="29000"/>
          <a:stretch/>
        </p:blipFill>
        <p:spPr>
          <a:xfrm>
            <a:off x="4374040" y="26430660"/>
            <a:ext cx="6583680" cy="420201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4" t="2750" r="14460" b="71000"/>
          <a:stretch/>
        </p:blipFill>
        <p:spPr>
          <a:xfrm>
            <a:off x="1692046" y="28832473"/>
            <a:ext cx="3096344" cy="1800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880" y="23548661"/>
            <a:ext cx="1828800" cy="178872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39" y="29842367"/>
            <a:ext cx="2286000" cy="147010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421" y="29488460"/>
            <a:ext cx="1828800" cy="179739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39" y="26313793"/>
            <a:ext cx="1828800" cy="213931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48" y="26302626"/>
            <a:ext cx="1828800" cy="2104126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9714761" y="27941394"/>
            <a:ext cx="674204" cy="235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180152" y="28641748"/>
            <a:ext cx="2056043" cy="12006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5939047" y="29158336"/>
            <a:ext cx="1213083" cy="8008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5076964" y="27657786"/>
            <a:ext cx="1235376" cy="4509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9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247541" y="18563815"/>
            <a:ext cx="11195954" cy="1565254"/>
          </a:xfrm>
          <a:solidFill>
            <a:schemeClr val="bg2">
              <a:lumMod val="1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r>
              <a:rPr lang="en-US" sz="8800" u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Datasets</a:t>
            </a:r>
            <a:endParaRPr lang="en-US" sz="3200" u="none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79" name="Content Placeholder 19"/>
          <p:cNvGraphicFramePr>
            <a:graphicFrameLocks/>
          </p:cNvGraphicFramePr>
          <p:nvPr>
            <p:extLst/>
          </p:nvPr>
        </p:nvGraphicFramePr>
        <p:xfrm>
          <a:off x="13771241" y="12628697"/>
          <a:ext cx="7772400" cy="62573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772400"/>
              </a:tblGrid>
              <a:tr h="498560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 1</a:t>
                      </a:r>
                    </a:p>
                  </a:txBody>
                  <a:tcPr marL="91424" marR="91424" marT="45713" marB="45713"/>
                </a:tc>
              </a:tr>
              <a:tr h="5739182">
                <a:tc>
                  <a:txBody>
                    <a:bodyPr/>
                    <a:lstStyle/>
                    <a:p>
                      <a:pPr marL="0" marR="0" lvl="0" indent="0" algn="l" defTabSz="501588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Flow direction and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smtClean="0">
                          <a:latin typeface="+mn-lt"/>
                          <a:sym typeface="Calibri"/>
                        </a:rPr>
                        <a:t>f</a:t>
                      </a:r>
                      <a:r>
                        <a:rPr lang="en-US" sz="240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low accumulation are calculated for the whole study area</a:t>
                      </a:r>
                    </a:p>
                    <a:p>
                      <a:pPr algn="ctr"/>
                      <a:endParaRPr lang="en-US" sz="1800" dirty="0" smtClean="0"/>
                    </a:p>
                  </a:txBody>
                  <a:tcPr marL="91424" marR="91424" marT="45713" marB="45713"/>
                </a:tc>
              </a:tr>
            </a:tbl>
          </a:graphicData>
        </a:graphic>
      </p:graphicFrame>
      <p:graphicFrame>
        <p:nvGraphicFramePr>
          <p:cNvPr id="80" name="Content Placeholder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2603365"/>
              </p:ext>
            </p:extLst>
          </p:nvPr>
        </p:nvGraphicFramePr>
        <p:xfrm>
          <a:off x="29634642" y="12628697"/>
          <a:ext cx="7772400" cy="6210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72400"/>
              </a:tblGrid>
              <a:tr h="551473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 3</a:t>
                      </a:r>
                    </a:p>
                  </a:txBody>
                  <a:tcPr marL="91424" marR="91424" marT="45713" marB="45713"/>
                </a:tc>
              </a:tr>
              <a:tr h="5658961">
                <a:tc>
                  <a:txBody>
                    <a:bodyPr/>
                    <a:lstStyle/>
                    <a:p>
                      <a:pPr algn="just"/>
                      <a:r>
                        <a:rPr lang="en-US" sz="2400" dirty="0" smtClean="0"/>
                        <a:t>To find the optimum threshold, the extracted stream networks are compared to a benchmark data source (here, the coefficient of line correspondence (CLC) is used, which estimates how well two sets of line features match)</a:t>
                      </a:r>
                    </a:p>
                  </a:txBody>
                  <a:tcPr marL="91424" marR="91424" marT="45713" marB="45713"/>
                </a:tc>
              </a:tr>
            </a:tbl>
          </a:graphicData>
        </a:graphic>
      </p:graphicFrame>
      <p:graphicFrame>
        <p:nvGraphicFramePr>
          <p:cNvPr id="81" name="Content Placeholder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1577250"/>
              </p:ext>
            </p:extLst>
          </p:nvPr>
        </p:nvGraphicFramePr>
        <p:xfrm>
          <a:off x="21708029" y="12628697"/>
          <a:ext cx="7772400" cy="623104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7772400"/>
              </a:tblGrid>
              <a:tr h="475454">
                <a:tc>
                  <a:txBody>
                    <a:bodyPr/>
                    <a:lstStyle/>
                    <a:p>
                      <a:pPr marL="0" marR="0" indent="0" algn="ctr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Step2</a:t>
                      </a:r>
                      <a:endParaRPr lang="en-US" sz="2800" b="1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84" marR="91484" marT="45713" marB="45713"/>
                </a:tc>
              </a:tr>
              <a:tr h="5712900">
                <a:tc>
                  <a:txBody>
                    <a:bodyPr/>
                    <a:lstStyle/>
                    <a:p>
                      <a:pPr marL="0" marR="0" lvl="0" indent="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Then the</a:t>
                      </a:r>
                      <a:r>
                        <a:rPr lang="en-US" sz="2400" baseline="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flow accumulation and flow direction of </a:t>
                      </a:r>
                      <a:r>
                        <a:rPr lang="en-US" sz="240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study area are broken into density partitions, and for each one the process of stream</a:t>
                      </a:r>
                      <a:r>
                        <a:rPr lang="en-US" sz="2400" baseline="0" dirty="0" smtClean="0">
                          <a:latin typeface="+mn-lt"/>
                          <a:ea typeface="Calibri"/>
                          <a:cs typeface="Calibri"/>
                          <a:sym typeface="Calibri"/>
                        </a:rPr>
                        <a:t> network extraction is done</a:t>
                      </a:r>
                      <a:endParaRPr lang="en-US" sz="2400" dirty="0" smtClean="0">
                        <a:latin typeface="+mn-lt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84" marR="91484" marT="45713" marB="45713"/>
                </a:tc>
              </a:tr>
            </a:tbl>
          </a:graphicData>
        </a:graphic>
      </p:graphicFrame>
      <p:pic>
        <p:nvPicPr>
          <p:cNvPr id="91" name="Picture 9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739" y="14392040"/>
            <a:ext cx="3200400" cy="313026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9301" y="16249953"/>
            <a:ext cx="2743200" cy="251947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2229" y="13688248"/>
            <a:ext cx="2743200" cy="2479531"/>
          </a:xfrm>
          <a:prstGeom prst="rect">
            <a:avLst/>
          </a:prstGeom>
        </p:spPr>
      </p:pic>
      <p:cxnSp>
        <p:nvCxnSpPr>
          <p:cNvPr id="94" name="Straight Arrow Connector 93"/>
          <p:cNvCxnSpPr/>
          <p:nvPr/>
        </p:nvCxnSpPr>
        <p:spPr>
          <a:xfrm flipV="1">
            <a:off x="16766475" y="14927840"/>
            <a:ext cx="1838905" cy="10692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16788257" y="16045716"/>
            <a:ext cx="1817123" cy="1426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005" y="14448399"/>
            <a:ext cx="1371600" cy="135732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2005" y="15829698"/>
            <a:ext cx="1371600" cy="135732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4392" y="17254828"/>
            <a:ext cx="1371600" cy="135732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070" y="15169298"/>
            <a:ext cx="3657600" cy="2776340"/>
          </a:xfrm>
          <a:prstGeom prst="rect">
            <a:avLst/>
          </a:prstGeom>
        </p:spPr>
      </p:pic>
      <p:sp>
        <p:nvSpPr>
          <p:cNvPr id="103" name="Freeform 102"/>
          <p:cNvSpPr/>
          <p:nvPr/>
        </p:nvSpPr>
        <p:spPr>
          <a:xfrm>
            <a:off x="23384010" y="15615830"/>
            <a:ext cx="299956" cy="292898"/>
          </a:xfrm>
          <a:custGeom>
            <a:avLst/>
            <a:gdLst>
              <a:gd name="connsiteX0" fmla="*/ 0 w 535737"/>
              <a:gd name="connsiteY0" fmla="*/ 336589 h 471224"/>
              <a:gd name="connsiteX1" fmla="*/ 58903 w 535737"/>
              <a:gd name="connsiteY1" fmla="*/ 286100 h 471224"/>
              <a:gd name="connsiteX2" fmla="*/ 154270 w 535737"/>
              <a:gd name="connsiteY2" fmla="*/ 238417 h 471224"/>
              <a:gd name="connsiteX3" fmla="*/ 207563 w 535737"/>
              <a:gd name="connsiteY3" fmla="*/ 193538 h 471224"/>
              <a:gd name="connsiteX4" fmla="*/ 230002 w 535737"/>
              <a:gd name="connsiteY4" fmla="*/ 123416 h 471224"/>
              <a:gd name="connsiteX5" fmla="*/ 238417 w 535737"/>
              <a:gd name="connsiteY5" fmla="*/ 72927 h 471224"/>
              <a:gd name="connsiteX6" fmla="*/ 342198 w 535737"/>
              <a:gd name="connsiteY6" fmla="*/ 39268 h 471224"/>
              <a:gd name="connsiteX7" fmla="*/ 395492 w 535737"/>
              <a:gd name="connsiteY7" fmla="*/ 14024 h 471224"/>
              <a:gd name="connsiteX8" fmla="*/ 527322 w 535737"/>
              <a:gd name="connsiteY8" fmla="*/ 0 h 471224"/>
              <a:gd name="connsiteX9" fmla="*/ 535737 w 535737"/>
              <a:gd name="connsiteY9" fmla="*/ 14024 h 471224"/>
              <a:gd name="connsiteX10" fmla="*/ 510493 w 535737"/>
              <a:gd name="connsiteY10" fmla="*/ 70122 h 471224"/>
              <a:gd name="connsiteX11" fmla="*/ 451590 w 535737"/>
              <a:gd name="connsiteY11" fmla="*/ 171099 h 471224"/>
              <a:gd name="connsiteX12" fmla="*/ 345003 w 535737"/>
              <a:gd name="connsiteY12" fmla="*/ 201953 h 471224"/>
              <a:gd name="connsiteX13" fmla="*/ 314149 w 535737"/>
              <a:gd name="connsiteY13" fmla="*/ 238417 h 471224"/>
              <a:gd name="connsiteX14" fmla="*/ 280490 w 535737"/>
              <a:gd name="connsiteY14" fmla="*/ 294515 h 471224"/>
              <a:gd name="connsiteX15" fmla="*/ 249637 w 535737"/>
              <a:gd name="connsiteY15" fmla="*/ 350613 h 471224"/>
              <a:gd name="connsiteX16" fmla="*/ 201953 w 535737"/>
              <a:gd name="connsiteY16" fmla="*/ 426346 h 471224"/>
              <a:gd name="connsiteX17" fmla="*/ 145855 w 535737"/>
              <a:gd name="connsiteY17" fmla="*/ 471224 h 471224"/>
              <a:gd name="connsiteX18" fmla="*/ 86952 w 535737"/>
              <a:gd name="connsiteY18" fmla="*/ 454395 h 471224"/>
              <a:gd name="connsiteX19" fmla="*/ 28049 w 535737"/>
              <a:gd name="connsiteY19" fmla="*/ 412321 h 471224"/>
              <a:gd name="connsiteX20" fmla="*/ 0 w 535737"/>
              <a:gd name="connsiteY20" fmla="*/ 336589 h 471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535737" h="471224">
                <a:moveTo>
                  <a:pt x="0" y="336589"/>
                </a:moveTo>
                <a:lnTo>
                  <a:pt x="58903" y="286100"/>
                </a:lnTo>
                <a:lnTo>
                  <a:pt x="154270" y="238417"/>
                </a:lnTo>
                <a:lnTo>
                  <a:pt x="207563" y="193538"/>
                </a:lnTo>
                <a:lnTo>
                  <a:pt x="230002" y="123416"/>
                </a:lnTo>
                <a:lnTo>
                  <a:pt x="238417" y="72927"/>
                </a:lnTo>
                <a:lnTo>
                  <a:pt x="342198" y="39268"/>
                </a:lnTo>
                <a:lnTo>
                  <a:pt x="395492" y="14024"/>
                </a:lnTo>
                <a:lnTo>
                  <a:pt x="527322" y="0"/>
                </a:lnTo>
                <a:lnTo>
                  <a:pt x="535737" y="14024"/>
                </a:lnTo>
                <a:lnTo>
                  <a:pt x="510493" y="70122"/>
                </a:lnTo>
                <a:lnTo>
                  <a:pt x="451590" y="171099"/>
                </a:lnTo>
                <a:lnTo>
                  <a:pt x="345003" y="201953"/>
                </a:lnTo>
                <a:lnTo>
                  <a:pt x="314149" y="238417"/>
                </a:lnTo>
                <a:lnTo>
                  <a:pt x="280490" y="294515"/>
                </a:lnTo>
                <a:lnTo>
                  <a:pt x="249637" y="350613"/>
                </a:lnTo>
                <a:lnTo>
                  <a:pt x="201953" y="426346"/>
                </a:lnTo>
                <a:lnTo>
                  <a:pt x="145855" y="471224"/>
                </a:lnTo>
                <a:lnTo>
                  <a:pt x="86952" y="454395"/>
                </a:lnTo>
                <a:lnTo>
                  <a:pt x="28049" y="412321"/>
                </a:lnTo>
                <a:lnTo>
                  <a:pt x="0" y="336589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23623453" y="15784703"/>
            <a:ext cx="2791126" cy="7178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7" name="Picture 106"/>
          <p:cNvPicPr/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1554" y="16288475"/>
            <a:ext cx="3701195" cy="1637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/>
              <p:cNvSpPr/>
              <p:nvPr/>
            </p:nvSpPr>
            <p:spPr>
              <a:xfrm>
                <a:off x="29710768" y="14847011"/>
                <a:ext cx="7696274" cy="5400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engths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corresponding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400" i="0">
                              <a:latin typeface="Cambria Math" panose="02040503050406030204" pitchFamily="18" charset="0"/>
                            </a:rPr>
                            <m:t>features</m:t>
                          </m:r>
                        </m:num>
                        <m:den>
                          <m:d>
                            <m:dPr>
                              <m:begChr m:val="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lengths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of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corresponding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features</m:t>
                                  </m:r>
                                </m:e>
                              </m:d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+(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length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commission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errors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+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length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of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omission</m:t>
                              </m:r>
                              <m:r>
                                <a:rPr lang="en-US" sz="1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400" i="0">
                                  <a:latin typeface="Cambria Math" panose="02040503050406030204" pitchFamily="18" charset="0"/>
                                </a:rPr>
                                <m:t>errors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8" name="Rectangle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0768" y="14847011"/>
                <a:ext cx="7696274" cy="540084"/>
              </a:xfrm>
              <a:prstGeom prst="rect">
                <a:avLst/>
              </a:prstGeom>
              <a:blipFill rotWithShape="0">
                <a:blip r:embed="rId27"/>
                <a:stretch>
                  <a:fillRect t="-14773" r="-4358" b="-93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9" name="Chart 108"/>
          <p:cNvGraphicFramePr/>
          <p:nvPr>
            <p:extLst/>
          </p:nvPr>
        </p:nvGraphicFramePr>
        <p:xfrm>
          <a:off x="33598482" y="16031397"/>
          <a:ext cx="3571737" cy="2143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pic>
        <p:nvPicPr>
          <p:cNvPr id="110" name="Picture 109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579" y="24555230"/>
            <a:ext cx="3657600" cy="3308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5579" y="21056668"/>
            <a:ext cx="3657600" cy="3308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8358" y="24505312"/>
            <a:ext cx="3657600" cy="3308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139" y="21062203"/>
            <a:ext cx="3657600" cy="3308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607" y="20999080"/>
            <a:ext cx="9144000" cy="6942314"/>
          </a:xfrm>
          <a:prstGeom prst="rect">
            <a:avLst/>
          </a:prstGeom>
        </p:spPr>
      </p:pic>
      <p:cxnSp>
        <p:nvCxnSpPr>
          <p:cNvPr id="116" name="Straight Arrow Connector 115"/>
          <p:cNvCxnSpPr/>
          <p:nvPr/>
        </p:nvCxnSpPr>
        <p:spPr>
          <a:xfrm flipH="1">
            <a:off x="17594920" y="23774496"/>
            <a:ext cx="3330078" cy="5964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2887612" y="24470238"/>
            <a:ext cx="4034682" cy="12307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3750065" y="20937052"/>
            <a:ext cx="2486307" cy="989255"/>
          </a:xfrm>
        </p:spPr>
        <p:txBody>
          <a:bodyPr/>
          <a:lstStyle/>
          <a:p>
            <a:pPr algn="just"/>
            <a:r>
              <a:rPr lang="en-US" sz="3000" b="1" dirty="0" smtClean="0"/>
              <a:t>Extracted</a:t>
            </a:r>
            <a:endParaRPr lang="en-US" sz="3000" b="1" dirty="0"/>
          </a:p>
        </p:txBody>
      </p:sp>
      <p:sp>
        <p:nvSpPr>
          <p:cNvPr id="12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6900693" y="20826702"/>
            <a:ext cx="2486307" cy="989255"/>
          </a:xfrm>
        </p:spPr>
        <p:txBody>
          <a:bodyPr/>
          <a:lstStyle/>
          <a:p>
            <a:pPr algn="just"/>
            <a:r>
              <a:rPr lang="en-US" sz="3000" b="1" dirty="0" smtClean="0"/>
              <a:t>Extracted</a:t>
            </a:r>
            <a:endParaRPr lang="en-US" sz="3000" b="1" dirty="0"/>
          </a:p>
        </p:txBody>
      </p:sp>
      <p:sp>
        <p:nvSpPr>
          <p:cNvPr id="12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3684302" y="24370979"/>
            <a:ext cx="1400037" cy="989255"/>
          </a:xfrm>
        </p:spPr>
        <p:txBody>
          <a:bodyPr/>
          <a:lstStyle/>
          <a:p>
            <a:pPr algn="just"/>
            <a:r>
              <a:rPr lang="en-US" sz="3000" b="1" dirty="0" smtClean="0"/>
              <a:t>NHD</a:t>
            </a:r>
            <a:endParaRPr lang="en-US" sz="3000" b="1" dirty="0"/>
          </a:p>
        </p:txBody>
      </p:sp>
      <p:sp>
        <p:nvSpPr>
          <p:cNvPr id="125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6993892" y="24457713"/>
            <a:ext cx="1400037" cy="989255"/>
          </a:xfrm>
        </p:spPr>
        <p:txBody>
          <a:bodyPr/>
          <a:lstStyle/>
          <a:p>
            <a:pPr algn="just"/>
            <a:r>
              <a:rPr lang="en-US" sz="3000" b="1" dirty="0" smtClean="0"/>
              <a:t>NHD</a:t>
            </a:r>
            <a:endParaRPr lang="en-US" sz="3000" b="1" dirty="0"/>
          </a:p>
        </p:txBody>
      </p:sp>
      <p:graphicFrame>
        <p:nvGraphicFramePr>
          <p:cNvPr id="126" name="Table 125"/>
          <p:cNvGraphicFramePr>
            <a:graphicFrameLocks noGrp="1"/>
          </p:cNvGraphicFramePr>
          <p:nvPr>
            <p:extLst/>
          </p:nvPr>
        </p:nvGraphicFramePr>
        <p:xfrm>
          <a:off x="15749552" y="28546727"/>
          <a:ext cx="6225177" cy="23921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8360"/>
                <a:gridCol w="1224844"/>
                <a:gridCol w="1447544"/>
                <a:gridCol w="1447544"/>
                <a:gridCol w="1166885"/>
              </a:tblGrid>
              <a:tr h="44923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CLC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Threshold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Elevation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Slope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5584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0.9488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1610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49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0.5362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859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Mean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5015886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effectLst/>
                        </a:rPr>
                        <a:t>0.7387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5015886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 smtClean="0">
                          <a:effectLst/>
                        </a:rPr>
                        <a:t>555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5015886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2202.57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 defTabSz="5015886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effectLst/>
                        </a:rPr>
                        <a:t>26.73%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492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STD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0.0983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501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209.17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20.29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27" name="Chart 126"/>
          <p:cNvGraphicFramePr>
            <a:graphicFrameLocks/>
          </p:cNvGraphicFramePr>
          <p:nvPr>
            <p:extLst/>
          </p:nvPr>
        </p:nvGraphicFramePr>
        <p:xfrm>
          <a:off x="31390698" y="24569731"/>
          <a:ext cx="5558916" cy="3088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4"/>
          </a:graphicData>
        </a:graphic>
      </p:graphicFrame>
      <p:graphicFrame>
        <p:nvGraphicFramePr>
          <p:cNvPr id="128" name="Chart 127"/>
          <p:cNvGraphicFramePr>
            <a:graphicFrameLocks/>
          </p:cNvGraphicFramePr>
          <p:nvPr>
            <p:extLst/>
          </p:nvPr>
        </p:nvGraphicFramePr>
        <p:xfrm>
          <a:off x="31390698" y="21199848"/>
          <a:ext cx="5558916" cy="298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5"/>
          </a:graphicData>
        </a:graphic>
      </p:graphicFrame>
      <p:graphicFrame>
        <p:nvGraphicFramePr>
          <p:cNvPr id="129" name="Table 128"/>
          <p:cNvGraphicFramePr>
            <a:graphicFrameLocks noGrp="1"/>
          </p:cNvGraphicFramePr>
          <p:nvPr>
            <p:extLst/>
          </p:nvPr>
        </p:nvGraphicFramePr>
        <p:xfrm>
          <a:off x="22170890" y="28546728"/>
          <a:ext cx="6360281" cy="2392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41945"/>
                <a:gridCol w="1185465"/>
                <a:gridCol w="1485900"/>
                <a:gridCol w="1333500"/>
                <a:gridCol w="1213471"/>
              </a:tblGrid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CLC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Threshold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Elevation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Slope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Max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0.4737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70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0.9584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680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Mean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0.6741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276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322.06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7.04%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0.1535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191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48.6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6.18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graphicFrame>
        <p:nvGraphicFramePr>
          <p:cNvPr id="130" name="Table 129"/>
          <p:cNvGraphicFramePr>
            <a:graphicFrameLocks noGrp="1"/>
          </p:cNvGraphicFramePr>
          <p:nvPr>
            <p:extLst/>
          </p:nvPr>
        </p:nvGraphicFramePr>
        <p:xfrm>
          <a:off x="28800305" y="28546727"/>
          <a:ext cx="6360282" cy="23921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81174"/>
                <a:gridCol w="1298141"/>
                <a:gridCol w="1471227"/>
                <a:gridCol w="1471227"/>
                <a:gridCol w="1038513"/>
              </a:tblGrid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CLC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Threshold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Elevation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Slope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Min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0.1772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Max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0.8330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5590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</a:pPr>
                      <a:endParaRPr lang="en-US" sz="24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Mean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0.5651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763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630.24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5.83%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  <a:tr h="4784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STD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0.1856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1424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90.12</a:t>
                      </a:r>
                      <a:endParaRPr lang="en-US" sz="24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7.92</a:t>
                      </a:r>
                      <a:endParaRPr lang="en-US" sz="24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13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7953307" y="30957880"/>
            <a:ext cx="2512122" cy="1020033"/>
          </a:xfrm>
        </p:spPr>
        <p:txBody>
          <a:bodyPr/>
          <a:lstStyle/>
          <a:p>
            <a:pPr algn="just"/>
            <a:r>
              <a:rPr lang="en-US" sz="3200" b="1" dirty="0" smtClean="0">
                <a:solidFill>
                  <a:schemeClr val="bg1"/>
                </a:solidFill>
              </a:rPr>
              <a:t>Colorado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32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4522815" y="30957880"/>
            <a:ext cx="2512122" cy="1020033"/>
          </a:xfrm>
        </p:spPr>
        <p:txBody>
          <a:bodyPr/>
          <a:lstStyle/>
          <a:p>
            <a:pPr algn="just"/>
            <a:r>
              <a:rPr lang="en-US" sz="3200" b="1" dirty="0" smtClean="0">
                <a:solidFill>
                  <a:schemeClr val="bg1"/>
                </a:solidFill>
              </a:rPr>
              <a:t>Missouri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33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31390698" y="30831567"/>
            <a:ext cx="2512122" cy="1020033"/>
          </a:xfrm>
        </p:spPr>
        <p:txBody>
          <a:bodyPr/>
          <a:lstStyle/>
          <a:p>
            <a:pPr algn="just"/>
            <a:r>
              <a:rPr lang="en-US" sz="3200" b="1" dirty="0" smtClean="0">
                <a:solidFill>
                  <a:schemeClr val="bg1"/>
                </a:solidFill>
              </a:rPr>
              <a:t>Texas</a:t>
            </a:r>
            <a:endParaRPr lang="en-US" sz="3000" b="1" dirty="0">
              <a:solidFill>
                <a:schemeClr val="bg1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17742006" y="20985747"/>
            <a:ext cx="58004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rebuchet MS" pitchFamily="34" charset="0"/>
                <a:cs typeface="+mn-cs"/>
              </a:rPr>
              <a:t>The </a:t>
            </a:r>
            <a:r>
              <a:rPr lang="en-US" sz="2000" b="1" dirty="0" err="1" smtClean="0">
                <a:latin typeface="Trebuchet MS" pitchFamily="34" charset="0"/>
                <a:cs typeface="+mn-cs"/>
              </a:rPr>
              <a:t>Piceance</a:t>
            </a:r>
            <a:r>
              <a:rPr lang="en-US" sz="2000" b="1" dirty="0" smtClean="0">
                <a:latin typeface="Trebuchet MS" pitchFamily="34" charset="0"/>
                <a:cs typeface="+mn-cs"/>
              </a:rPr>
              <a:t>-Yellow River </a:t>
            </a:r>
            <a:r>
              <a:rPr lang="en-US" sz="2000" b="1" dirty="0" err="1" smtClean="0">
                <a:latin typeface="Trebuchet MS" pitchFamily="34" charset="0"/>
                <a:cs typeface="+mn-cs"/>
              </a:rPr>
              <a:t>subbasin</a:t>
            </a:r>
            <a:r>
              <a:rPr lang="en-US" sz="2000" b="1" dirty="0" smtClean="0">
                <a:latin typeface="Trebuchet MS" pitchFamily="34" charset="0"/>
                <a:cs typeface="+mn-cs"/>
              </a:rPr>
              <a:t> (Colorado)</a:t>
            </a:r>
            <a:endParaRPr lang="en-US" sz="2000" b="1" dirty="0">
              <a:latin typeface="Trebuchet MS" pitchFamily="34" charset="0"/>
              <a:cs typeface="+mn-cs"/>
            </a:endParaRPr>
          </a:p>
        </p:txBody>
      </p:sp>
      <p:cxnSp>
        <p:nvCxnSpPr>
          <p:cNvPr id="115" name="Straight Connector 51"/>
          <p:cNvCxnSpPr>
            <a:cxnSpLocks noChangeShapeType="1"/>
          </p:cNvCxnSpPr>
          <p:nvPr/>
        </p:nvCxnSpPr>
        <p:spPr bwMode="auto">
          <a:xfrm>
            <a:off x="13684302" y="12244267"/>
            <a:ext cx="23722740" cy="0"/>
          </a:xfrm>
          <a:prstGeom prst="line">
            <a:avLst/>
          </a:prstGeom>
          <a:noFill/>
          <a:ln w="25400">
            <a:solidFill>
              <a:srgbClr val="FFFF66"/>
            </a:solidFill>
            <a:round/>
            <a:headEnd type="none" w="lg" len="med"/>
            <a:tailEnd type="non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7" name="AutoShape 12"/>
          <p:cNvSpPr>
            <a:spLocks/>
          </p:cNvSpPr>
          <p:nvPr/>
        </p:nvSpPr>
        <p:spPr bwMode="auto">
          <a:xfrm>
            <a:off x="14004758" y="7357896"/>
            <a:ext cx="10668045" cy="4716686"/>
          </a:xfrm>
          <a:prstGeom prst="roundRect">
            <a:avLst>
              <a:gd name="adj" fmla="val 2218"/>
            </a:avLst>
          </a:prstGeom>
          <a:solidFill>
            <a:srgbClr val="0A326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5" t="16750" r="12264" b="6161"/>
          <a:stretch/>
        </p:blipFill>
        <p:spPr>
          <a:xfrm>
            <a:off x="21878670" y="8003192"/>
            <a:ext cx="2651760" cy="330689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888" y="7573708"/>
            <a:ext cx="4572000" cy="4135969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 flipV="1">
            <a:off x="19368287" y="9796883"/>
            <a:ext cx="2853600" cy="7797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90" name="Group 4"/>
          <p:cNvGrpSpPr>
            <a:grpSpLocks/>
          </p:cNvGrpSpPr>
          <p:nvPr/>
        </p:nvGrpSpPr>
        <p:grpSpPr bwMode="auto">
          <a:xfrm>
            <a:off x="13910391" y="8278580"/>
            <a:ext cx="2743200" cy="3796002"/>
            <a:chOff x="4953000" y="685800"/>
            <a:chExt cx="3733800" cy="5638800"/>
          </a:xfrm>
        </p:grpSpPr>
        <p:pic>
          <p:nvPicPr>
            <p:cNvPr id="96" name="Picture 2" descr="g.png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685800"/>
              <a:ext cx="3200400" cy="52718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Oval 96"/>
            <p:cNvSpPr>
              <a:spLocks noChangeArrowheads="1"/>
            </p:cNvSpPr>
            <p:nvPr/>
          </p:nvSpPr>
          <p:spPr bwMode="auto">
            <a:xfrm>
              <a:off x="4953000" y="5627688"/>
              <a:ext cx="3035300" cy="696912"/>
            </a:xfrm>
            <a:prstGeom prst="ellipse">
              <a:avLst/>
            </a:prstGeom>
            <a:gradFill rotWithShape="1">
              <a:gsLst>
                <a:gs pos="0">
                  <a:srgbClr val="0D0D0D">
                    <a:alpha val="25000"/>
                  </a:srgbClr>
                </a:gs>
                <a:gs pos="100000">
                  <a:srgbClr val="9BC1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nb-NO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pic>
          <p:nvPicPr>
            <p:cNvPr id="101" name="Picture 1" descr="b.png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514600"/>
              <a:ext cx="1229252" cy="359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5" name="Picture 3" descr="tt.png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15000" y="990600"/>
              <a:ext cx="825500" cy="146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9" name="AutoShape 12"/>
          <p:cNvSpPr>
            <a:spLocks/>
          </p:cNvSpPr>
          <p:nvPr/>
        </p:nvSpPr>
        <p:spPr bwMode="auto">
          <a:xfrm>
            <a:off x="26374689" y="7366704"/>
            <a:ext cx="10668045" cy="4612072"/>
          </a:xfrm>
          <a:prstGeom prst="roundRect">
            <a:avLst>
              <a:gd name="adj" fmla="val 2218"/>
            </a:avLst>
          </a:prstGeom>
          <a:solidFill>
            <a:srgbClr val="0A3264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8049" y="7486372"/>
            <a:ext cx="5760720" cy="4372736"/>
          </a:xfrm>
          <a:prstGeom prst="rect">
            <a:avLst/>
          </a:prstGeom>
        </p:spPr>
      </p:pic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26130706" y="8170456"/>
            <a:ext cx="3462051" cy="3839837"/>
            <a:chOff x="1539775" y="1547571"/>
            <a:chExt cx="4689981" cy="5005629"/>
          </a:xfrm>
        </p:grpSpPr>
        <p:sp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1539775" y="5856288"/>
              <a:ext cx="3034943" cy="696912"/>
            </a:xfrm>
            <a:prstGeom prst="ellipse">
              <a:avLst/>
            </a:prstGeom>
            <a:gradFill rotWithShape="1">
              <a:gsLst>
                <a:gs pos="0">
                  <a:srgbClr val="0D0D0D">
                    <a:alpha val="25000"/>
                  </a:srgbClr>
                </a:gs>
                <a:gs pos="100000">
                  <a:srgbClr val="9BC1FF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blurRad="635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/>
              <a:endParaRPr lang="nb-NO">
                <a:solidFill>
                  <a:srgbClr val="FFFFFF"/>
                </a:solidFill>
                <a:latin typeface="Calibri" pitchFamily="34" charset="0"/>
              </a:endParaRPr>
            </a:p>
          </p:txBody>
        </p:sp>
        <p:pic>
          <p:nvPicPr>
            <p:cNvPr id="43" name="Picture 5" descr="G:\SLIDESHOP(ERV)\3D man\ROAD SIGN\5\5.png"/>
            <p:cNvPicPr>
              <a:picLocks noChangeAspect="1" noChangeArrowheads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590" y="1547571"/>
              <a:ext cx="3716166" cy="4808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4058932" y="7312934"/>
            <a:ext cx="2022848" cy="1081588"/>
          </a:xfrm>
        </p:spPr>
        <p:txBody>
          <a:bodyPr/>
          <a:lstStyle/>
          <a:p>
            <a:pPr algn="just"/>
            <a:r>
              <a:rPr lang="en-US" sz="3600" b="1" dirty="0" smtClean="0">
                <a:solidFill>
                  <a:srgbClr val="FFFF00"/>
                </a:solidFill>
              </a:rPr>
              <a:t>HUC12</a:t>
            </a:r>
            <a:endParaRPr lang="en-US" sz="3600" b="1" dirty="0">
              <a:solidFill>
                <a:srgbClr val="FFFF00"/>
              </a:solidFill>
            </a:endParaRPr>
          </a:p>
        </p:txBody>
      </p:sp>
      <p:sp>
        <p:nvSpPr>
          <p:cNvPr id="124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26256823" y="7274435"/>
            <a:ext cx="4649597" cy="1635586"/>
          </a:xfrm>
        </p:spPr>
        <p:txBody>
          <a:bodyPr/>
          <a:lstStyle/>
          <a:p>
            <a:pPr algn="just"/>
            <a:r>
              <a:rPr lang="en-US" sz="3600" b="1" dirty="0">
                <a:solidFill>
                  <a:srgbClr val="FFFF00"/>
                </a:solidFill>
              </a:rPr>
              <a:t>Density partitions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4261" y="29634581"/>
            <a:ext cx="5486400" cy="2105246"/>
          </a:xfrm>
          <a:prstGeom prst="rect">
            <a:avLst/>
          </a:prstGeom>
        </p:spPr>
      </p:pic>
      <p:sp>
        <p:nvSpPr>
          <p:cNvPr id="106" name="Text Placeholder 17"/>
          <p:cNvSpPr>
            <a:spLocks noGrp="1"/>
          </p:cNvSpPr>
          <p:nvPr>
            <p:ph type="body" sz="quarter" idx="153"/>
          </p:nvPr>
        </p:nvSpPr>
        <p:spPr>
          <a:xfrm>
            <a:off x="10783382" y="31874514"/>
            <a:ext cx="29662194" cy="1637973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rgbClr val="FFFF00"/>
                </a:solidFill>
                <a:latin typeface="Trebuchet MS" pitchFamily="34" charset="0"/>
              </a:rPr>
              <a:t>10th Annual Hydrologic Sciences Research Symposium Water</a:t>
            </a:r>
          </a:p>
        </p:txBody>
      </p:sp>
    </p:spTree>
    <p:extLst>
      <p:ext uri="{BB962C8B-B14F-4D97-AF65-F5344CB8AC3E}">
        <p14:creationId xmlns:p14="http://schemas.microsoft.com/office/powerpoint/2010/main" val="113871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sterPresentations.com-36x56-Template-V3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lassic 3 Columns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lassic - Wide Cen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lassic - Wide Cen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Classic - Wide Center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PosterPresentations.com-36x56-Template-V3</Template>
  <TotalTime>626</TotalTime>
  <Words>673</Words>
  <Application>Microsoft Office PowerPoint</Application>
  <PresentationFormat>Custom</PresentationFormat>
  <Paragraphs>130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SimSun</vt:lpstr>
      <vt:lpstr>Arial</vt:lpstr>
      <vt:lpstr>Calibri</vt:lpstr>
      <vt:lpstr>Calibri Light</vt:lpstr>
      <vt:lpstr>Cambria Math</vt:lpstr>
      <vt:lpstr>Trebuchet MS</vt:lpstr>
      <vt:lpstr>PosterPresentations.com-36x56-Template-V3</vt:lpstr>
      <vt:lpstr>1_Classic 3 Columns</vt:lpstr>
      <vt:lpstr>Classic - Wide Center</vt:lpstr>
      <vt:lpstr>Custom Design</vt:lpstr>
      <vt:lpstr>1_Classic - Wide Center</vt:lpstr>
      <vt:lpstr>2_Classic - Wide Center</vt:lpstr>
      <vt:lpstr>PowerPoint Presentation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CanterburyMedia</dc:creator>
  <cp:lastModifiedBy>mehran ghandehari</cp:lastModifiedBy>
  <cp:revision>71</cp:revision>
  <dcterms:created xsi:type="dcterms:W3CDTF">2012-02-04T00:31:01Z</dcterms:created>
  <dcterms:modified xsi:type="dcterms:W3CDTF">2015-03-31T07:54:19Z</dcterms:modified>
</cp:coreProperties>
</file>